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72" r:id="rId3"/>
    <p:sldId id="291" r:id="rId4"/>
    <p:sldId id="298" r:id="rId5"/>
    <p:sldId id="294" r:id="rId6"/>
    <p:sldId id="293" r:id="rId7"/>
    <p:sldId id="288" r:id="rId8"/>
    <p:sldId id="278" r:id="rId9"/>
    <p:sldId id="279" r:id="rId10"/>
    <p:sldId id="296" r:id="rId11"/>
    <p:sldId id="310" r:id="rId12"/>
    <p:sldId id="297" r:id="rId13"/>
    <p:sldId id="299" r:id="rId14"/>
    <p:sldId id="300" r:id="rId15"/>
    <p:sldId id="276" r:id="rId16"/>
    <p:sldId id="302" r:id="rId17"/>
    <p:sldId id="275" r:id="rId18"/>
    <p:sldId id="306" r:id="rId19"/>
    <p:sldId id="304" r:id="rId20"/>
    <p:sldId id="307" r:id="rId21"/>
    <p:sldId id="274" r:id="rId22"/>
    <p:sldId id="282" r:id="rId23"/>
    <p:sldId id="311" r:id="rId24"/>
    <p:sldId id="284" r:id="rId25"/>
    <p:sldId id="31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6">
            <a:extLst>
              <a:ext uri="{FF2B5EF4-FFF2-40B4-BE49-F238E27FC236}">
                <a16:creationId xmlns:a16="http://schemas.microsoft.com/office/drawing/2014/main" id="{344719A3-CC9B-2FBB-EB79-6DF53D48A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8844" y="396364"/>
            <a:ext cx="69850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419" altLang="es-419" sz="2800" b="1" dirty="0">
                <a:latin typeface="Book Antiqua" panose="02040602050305030304" pitchFamily="18" charset="0"/>
              </a:rPr>
              <a:t>INSTITUTO DE INVESTIGACIONES JURIDICAS.</a:t>
            </a:r>
          </a:p>
          <a:p>
            <a:pPr algn="ctr"/>
            <a:endParaRPr lang="es-419" altLang="es-419" sz="2800" b="1" dirty="0">
              <a:latin typeface="Book Antiqua" panose="02040602050305030304" pitchFamily="18" charset="0"/>
            </a:endParaRPr>
          </a:p>
          <a:p>
            <a:pPr algn="ctr"/>
            <a:r>
              <a:rPr lang="es-419" altLang="es-419" sz="2800" b="1" dirty="0">
                <a:latin typeface="Book Antiqua" panose="02040602050305030304" pitchFamily="18" charset="0"/>
              </a:rPr>
              <a:t>UNIVERSIDAD DE COSTA RICA.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F5F8CAB-42BC-8E92-301B-F801F547D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2184" y="2413414"/>
            <a:ext cx="9089136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419" altLang="es-419" sz="2400" dirty="0">
                <a:latin typeface="Book Antiqua" panose="02040602050305030304" pitchFamily="18" charset="0"/>
              </a:rPr>
              <a:t>Pry01-218-2025-</a:t>
            </a:r>
          </a:p>
          <a:p>
            <a:pPr algn="ctr"/>
            <a:endParaRPr lang="es-419" altLang="es-419" dirty="0">
              <a:latin typeface="Book Antiqua" panose="02040602050305030304" pitchFamily="18" charset="0"/>
            </a:endParaRPr>
          </a:p>
          <a:p>
            <a:pPr algn="ctr"/>
            <a:r>
              <a:rPr lang="es-419" altLang="es-419" sz="2800" b="1" dirty="0">
                <a:solidFill>
                  <a:srgbClr val="FF0000"/>
                </a:solidFill>
                <a:latin typeface="Book Antiqua" panose="02040602050305030304" pitchFamily="18" charset="0"/>
              </a:rPr>
              <a:t>Pluralismo jurídico: La</a:t>
            </a:r>
          </a:p>
          <a:p>
            <a:pPr algn="ctr"/>
            <a:r>
              <a:rPr lang="es-ES" altLang="es-419" sz="2800" b="1" dirty="0">
                <a:solidFill>
                  <a:srgbClr val="FF0000"/>
                </a:solidFill>
                <a:latin typeface="Book Antiqua" panose="02040602050305030304" pitchFamily="18" charset="0"/>
              </a:rPr>
              <a:t>justicia propia indígena en Costa Rica, a la</a:t>
            </a:r>
          </a:p>
          <a:p>
            <a:pPr algn="ctr"/>
            <a:r>
              <a:rPr lang="es-ES" altLang="es-419" sz="2800" b="1" dirty="0">
                <a:solidFill>
                  <a:srgbClr val="FF0000"/>
                </a:solidFill>
                <a:latin typeface="Book Antiqua" panose="02040602050305030304" pitchFamily="18" charset="0"/>
              </a:rPr>
              <a:t>luz de la jurisprudencia constitucional</a:t>
            </a:r>
          </a:p>
          <a:p>
            <a:pPr algn="ctr"/>
            <a:r>
              <a:rPr lang="es-419" altLang="es-419" sz="2800" b="1" dirty="0">
                <a:solidFill>
                  <a:srgbClr val="FF0000"/>
                </a:solidFill>
                <a:latin typeface="Book Antiqua" panose="02040602050305030304" pitchFamily="18" charset="0"/>
              </a:rPr>
              <a:t>1989/2021.</a:t>
            </a:r>
          </a:p>
          <a:p>
            <a:endParaRPr lang="es-419" altLang="es-419" dirty="0">
              <a:latin typeface="Book Antiqua" panose="02040602050305030304" pitchFamily="18" charset="0"/>
            </a:endParaRPr>
          </a:p>
          <a:p>
            <a:pPr algn="ctr"/>
            <a:r>
              <a:rPr lang="es-419" altLang="es-419" sz="2400" b="1" dirty="0">
                <a:latin typeface="Book Antiqua" panose="02040602050305030304" pitchFamily="18" charset="0"/>
              </a:rPr>
              <a:t>Magister. Rubén Chacón Castro.</a:t>
            </a:r>
          </a:p>
          <a:p>
            <a:pPr algn="ctr"/>
            <a:r>
              <a:rPr lang="es-419" altLang="es-419" sz="2400" b="1" dirty="0">
                <a:latin typeface="Book Antiqua" panose="02040602050305030304" pitchFamily="18" charset="0"/>
              </a:rPr>
              <a:t>2024.</a:t>
            </a:r>
          </a:p>
        </p:txBody>
      </p:sp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1/25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</p:spTree>
    <p:extLst>
      <p:ext uri="{BB962C8B-B14F-4D97-AF65-F5344CB8AC3E}">
        <p14:creationId xmlns:p14="http://schemas.microsoft.com/office/powerpoint/2010/main" val="2509932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10/25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69F1185-9613-5AC5-4B49-ED35774FBC01}"/>
              </a:ext>
            </a:extLst>
          </p:cNvPr>
          <p:cNvSpPr txBox="1"/>
          <p:nvPr/>
        </p:nvSpPr>
        <p:spPr>
          <a:xfrm>
            <a:off x="2642615" y="2374286"/>
            <a:ext cx="790956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 método para abordar los derechos indígenas.</a:t>
            </a:r>
          </a:p>
        </p:txBody>
      </p:sp>
    </p:spTree>
    <p:extLst>
      <p:ext uri="{BB962C8B-B14F-4D97-AF65-F5344CB8AC3E}">
        <p14:creationId xmlns:p14="http://schemas.microsoft.com/office/powerpoint/2010/main" val="2900650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11/25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860A473-6F1F-56F3-F216-B97172F8462F}"/>
              </a:ext>
            </a:extLst>
          </p:cNvPr>
          <p:cNvSpPr/>
          <p:nvPr/>
        </p:nvSpPr>
        <p:spPr>
          <a:xfrm>
            <a:off x="3035808" y="1028618"/>
            <a:ext cx="3380897" cy="102878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IDENTIDAD INDÍGENA.</a:t>
            </a:r>
          </a:p>
          <a:p>
            <a:pPr algn="ctr"/>
            <a:endParaRPr lang="es-419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F9FDECE-3B38-85C2-DA4E-B1D63AE72FAF}"/>
              </a:ext>
            </a:extLst>
          </p:cNvPr>
          <p:cNvSpPr/>
          <p:nvPr/>
        </p:nvSpPr>
        <p:spPr>
          <a:xfrm>
            <a:off x="3035808" y="2767696"/>
            <a:ext cx="3380897" cy="8899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TERRITORIALIDAD INDÍGENA.</a:t>
            </a:r>
          </a:p>
          <a:p>
            <a:pPr algn="ctr"/>
            <a:endParaRPr lang="es-419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5E4820D-656C-580C-E895-145BC361D75B}"/>
              </a:ext>
            </a:extLst>
          </p:cNvPr>
          <p:cNvSpPr/>
          <p:nvPr/>
        </p:nvSpPr>
        <p:spPr>
          <a:xfrm>
            <a:off x="3035808" y="4379562"/>
            <a:ext cx="3460145" cy="8899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ORGANIZACIÓN INDÍGENA.</a:t>
            </a:r>
          </a:p>
          <a:p>
            <a:pPr algn="ctr"/>
            <a:endParaRPr lang="es-419" dirty="0"/>
          </a:p>
        </p:txBody>
      </p:sp>
      <p:sp>
        <p:nvSpPr>
          <p:cNvPr id="11" name="CuadroTexto 2">
            <a:extLst>
              <a:ext uri="{FF2B5EF4-FFF2-40B4-BE49-F238E27FC236}">
                <a16:creationId xmlns:a16="http://schemas.microsoft.com/office/drawing/2014/main" id="{DC201A33-9FA2-5049-402A-235914A13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6077" y="792309"/>
            <a:ext cx="52307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solidFill>
                  <a:srgbClr val="FF0000"/>
                </a:solidFill>
                <a:latin typeface="Book Antiqua" panose="02040602050305030304" pitchFamily="18" charset="0"/>
              </a:rPr>
              <a:t>Derecho consuetudinario </a:t>
            </a:r>
            <a:r>
              <a:rPr lang="es-ES" altLang="es-419" b="1" dirty="0">
                <a:latin typeface="Book Antiqua" panose="02040602050305030304" pitchFamily="18" charset="0"/>
              </a:rPr>
              <a:t>en territorios indígenas.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Elementos esenciales de la justicia propia indígena.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La</a:t>
            </a:r>
            <a:r>
              <a:rPr lang="es-ES" altLang="es-419" dirty="0">
                <a:latin typeface="Book Antiqua" panose="02040602050305030304" pitchFamily="18" charset="0"/>
              </a:rPr>
              <a:t> </a:t>
            </a:r>
            <a:r>
              <a:rPr lang="es-ES" altLang="es-419" b="1" dirty="0">
                <a:latin typeface="Book Antiqua" panose="02040602050305030304" pitchFamily="18" charset="0"/>
              </a:rPr>
              <a:t>defensa de los intereses indígenas frente a terceros.</a:t>
            </a:r>
            <a:endParaRPr lang="es-ES" altLang="es-419" dirty="0">
              <a:latin typeface="Book Antiqua" panose="02040602050305030304" pitchFamily="18" charset="0"/>
            </a:endParaRPr>
          </a:p>
        </p:txBody>
      </p:sp>
      <p:sp>
        <p:nvSpPr>
          <p:cNvPr id="12" name="CuadroTexto 2">
            <a:extLst>
              <a:ext uri="{FF2B5EF4-FFF2-40B4-BE49-F238E27FC236}">
                <a16:creationId xmlns:a16="http://schemas.microsoft.com/office/drawing/2014/main" id="{20AE878D-C419-E804-2607-B40AB3867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6077" y="2796076"/>
            <a:ext cx="51465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La</a:t>
            </a:r>
            <a:r>
              <a:rPr lang="es-ES" altLang="es-419" dirty="0">
                <a:latin typeface="Book Antiqua" panose="02040602050305030304" pitchFamily="18" charset="0"/>
              </a:rPr>
              <a:t> </a:t>
            </a:r>
            <a:r>
              <a:rPr lang="es-ES" altLang="es-419" b="1" dirty="0">
                <a:solidFill>
                  <a:srgbClr val="FF0000"/>
                </a:solidFill>
                <a:latin typeface="Book Antiqua" panose="02040602050305030304" pitchFamily="18" charset="0"/>
              </a:rPr>
              <a:t>defensa de los intereses indígenas </a:t>
            </a:r>
            <a:r>
              <a:rPr lang="es-ES" altLang="es-419" b="1" dirty="0">
                <a:latin typeface="Book Antiqua" panose="02040602050305030304" pitchFamily="18" charset="0"/>
              </a:rPr>
              <a:t>frente a terceros.</a:t>
            </a:r>
            <a:endParaRPr lang="es-ES" altLang="es-419" dirty="0">
              <a:latin typeface="Book Antiqua" panose="02040602050305030304" pitchFamily="18" charset="0"/>
            </a:endParaRPr>
          </a:p>
        </p:txBody>
      </p:sp>
      <p:sp>
        <p:nvSpPr>
          <p:cNvPr id="13" name="CuadroTexto 2">
            <a:extLst>
              <a:ext uri="{FF2B5EF4-FFF2-40B4-BE49-F238E27FC236}">
                <a16:creationId xmlns:a16="http://schemas.microsoft.com/office/drawing/2014/main" id="{3FE0CAEC-D672-70C8-7238-C03CDFDB7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6370" y="4346136"/>
            <a:ext cx="504596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Expresiones comunitarias que imparten </a:t>
            </a:r>
            <a:r>
              <a:rPr lang="es-ES" altLang="es-419" b="1" dirty="0">
                <a:solidFill>
                  <a:srgbClr val="FF0000"/>
                </a:solidFill>
                <a:latin typeface="Book Antiqua" panose="02040602050305030304" pitchFamily="18" charset="0"/>
              </a:rPr>
              <a:t>JUSTICIA PROPIA INDÍGENA.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La autonomía indígena</a:t>
            </a:r>
            <a:r>
              <a:rPr lang="es-ES" altLang="es-419" dirty="0">
                <a:latin typeface="Book Antiqua" panose="02040602050305030304" pitchFamily="18" charset="0"/>
              </a:rPr>
              <a:t>.</a:t>
            </a:r>
            <a:endParaRPr lang="es-ES" altLang="es-419" sz="1400" dirty="0">
              <a:latin typeface="Book Antiqua" panose="0204060205030503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470A3F-7DE1-9910-1B68-CF5C4ECDF2DB}"/>
              </a:ext>
            </a:extLst>
          </p:cNvPr>
          <p:cNvSpPr txBox="1"/>
          <p:nvPr/>
        </p:nvSpPr>
        <p:spPr>
          <a:xfrm>
            <a:off x="2551176" y="2057400"/>
            <a:ext cx="4535424" cy="377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Aculturación vrs. Revitalización cultural</a:t>
            </a:r>
            <a:endParaRPr lang="es-419" sz="4000" b="1" kern="100" dirty="0">
              <a:solidFill>
                <a:srgbClr val="FF0000"/>
              </a:solidFill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031302E-08AB-789B-7A21-4F4C3F1A2B3C}"/>
              </a:ext>
            </a:extLst>
          </p:cNvPr>
          <p:cNvSpPr txBox="1"/>
          <p:nvPr/>
        </p:nvSpPr>
        <p:spPr>
          <a:xfrm>
            <a:off x="2242898" y="3699805"/>
            <a:ext cx="5045964" cy="377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Usurpaciones vrs. Reconocimiento territorial.</a:t>
            </a:r>
            <a:endParaRPr lang="es-419" sz="3200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DE69DA5-F767-6048-D09E-158C64F269F1}"/>
              </a:ext>
            </a:extLst>
          </p:cNvPr>
          <p:cNvSpPr txBox="1"/>
          <p:nvPr/>
        </p:nvSpPr>
        <p:spPr>
          <a:xfrm>
            <a:off x="1319592" y="5208215"/>
            <a:ext cx="7322869" cy="672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Integracionismo mediatizador vrs. </a:t>
            </a:r>
            <a:r>
              <a:rPr lang="es-ES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Reconocimiento de la justicia propia.</a:t>
            </a:r>
            <a:endParaRPr lang="es-419" sz="3200" b="1" kern="100" dirty="0">
              <a:solidFill>
                <a:srgbClr val="FF0000"/>
              </a:solidFill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B037F5C5-930E-3A86-4ED0-D1B2D04EB50F}"/>
              </a:ext>
            </a:extLst>
          </p:cNvPr>
          <p:cNvSpPr/>
          <p:nvPr/>
        </p:nvSpPr>
        <p:spPr>
          <a:xfrm>
            <a:off x="225175" y="1035024"/>
            <a:ext cx="1581911" cy="41684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Los tres temas centrales para estudiar la realidad de los pueblos indígenas. </a:t>
            </a:r>
          </a:p>
          <a:p>
            <a:pPr algn="ctr"/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4146318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12/25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69F1185-9613-5AC5-4B49-ED35774FBC01}"/>
              </a:ext>
            </a:extLst>
          </p:cNvPr>
          <p:cNvSpPr txBox="1"/>
          <p:nvPr/>
        </p:nvSpPr>
        <p:spPr>
          <a:xfrm>
            <a:off x="2039111" y="2621174"/>
            <a:ext cx="79095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derecho consuetudinario indígena. </a:t>
            </a:r>
          </a:p>
        </p:txBody>
      </p:sp>
    </p:spTree>
    <p:extLst>
      <p:ext uri="{BB962C8B-B14F-4D97-AF65-F5344CB8AC3E}">
        <p14:creationId xmlns:p14="http://schemas.microsoft.com/office/powerpoint/2010/main" val="652929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13/25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995B281-82F4-5F3D-0336-304B5C43D2D7}"/>
              </a:ext>
            </a:extLst>
          </p:cNvPr>
          <p:cNvSpPr txBox="1"/>
          <p:nvPr/>
        </p:nvSpPr>
        <p:spPr>
          <a:xfrm>
            <a:off x="8931022" y="1345954"/>
            <a:ext cx="272491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419" b="1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Artículo 8.1 del Convenio 169 de la OIT:</a:t>
            </a:r>
          </a:p>
          <a:p>
            <a:endParaRPr lang="es-419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s-419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“ … </a:t>
            </a:r>
            <a:r>
              <a:rPr lang="es-419" b="1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 aplicar la legislación nacional a los pueblos interesados deberán tomarse debidamente en consideración sus costumbres o su </a:t>
            </a:r>
            <a:r>
              <a:rPr lang="es-419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derecho consuetudinario</a:t>
            </a:r>
            <a:r>
              <a:rPr lang="es-419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”. </a:t>
            </a:r>
            <a:endParaRPr lang="es-419" dirty="0">
              <a:latin typeface="Book Antiqua" panose="02040602050305030304" pitchFamily="18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BB788D4-B64A-DC3D-13F4-6C802655142D}"/>
              </a:ext>
            </a:extLst>
          </p:cNvPr>
          <p:cNvSpPr/>
          <p:nvPr/>
        </p:nvSpPr>
        <p:spPr>
          <a:xfrm>
            <a:off x="261946" y="585216"/>
            <a:ext cx="1873369" cy="52943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Aplicación del derecho consuetudinario</a:t>
            </a:r>
            <a:endParaRPr lang="es-419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FDB92B8-BDBD-8C11-B0FC-800A48B34951}"/>
              </a:ext>
            </a:extLst>
          </p:cNvPr>
          <p:cNvSpPr/>
          <p:nvPr/>
        </p:nvSpPr>
        <p:spPr>
          <a:xfrm>
            <a:off x="5650799" y="2871234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Principios esenciales de la justicia propia indígena.</a:t>
            </a:r>
          </a:p>
          <a:p>
            <a:pPr algn="ctr"/>
            <a:endParaRPr lang="es-419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4C48C2CB-E090-FA21-FAAE-DD4BDF26D6CB}"/>
              </a:ext>
            </a:extLst>
          </p:cNvPr>
          <p:cNvSpPr/>
          <p:nvPr/>
        </p:nvSpPr>
        <p:spPr>
          <a:xfrm>
            <a:off x="2568708" y="2871234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 defensa de los intereses indígenas.</a:t>
            </a:r>
          </a:p>
          <a:p>
            <a:pPr algn="ctr"/>
            <a:endParaRPr lang="es-419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8A8ABCE-DFEE-3059-DB0A-DF139C6B0509}"/>
              </a:ext>
            </a:extLst>
          </p:cNvPr>
          <p:cNvSpPr/>
          <p:nvPr/>
        </p:nvSpPr>
        <p:spPr>
          <a:xfrm>
            <a:off x="4207289" y="1028618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Derecho consuetudinario y  autonomía indígena.</a:t>
            </a:r>
          </a:p>
          <a:p>
            <a:pPr algn="ctr"/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678096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14/25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69F1185-9613-5AC5-4B49-ED35774FBC01}"/>
              </a:ext>
            </a:extLst>
          </p:cNvPr>
          <p:cNvSpPr txBox="1"/>
          <p:nvPr/>
        </p:nvSpPr>
        <p:spPr>
          <a:xfrm>
            <a:off x="1837943" y="2767478"/>
            <a:ext cx="79095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pluralismo jurídico.</a:t>
            </a:r>
          </a:p>
        </p:txBody>
      </p:sp>
    </p:spTree>
    <p:extLst>
      <p:ext uri="{BB962C8B-B14F-4D97-AF65-F5344CB8AC3E}">
        <p14:creationId xmlns:p14="http://schemas.microsoft.com/office/powerpoint/2010/main" val="1238696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15/25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F5B0345-7F47-913C-7D35-F77C4524F801}"/>
              </a:ext>
            </a:extLst>
          </p:cNvPr>
          <p:cNvSpPr txBox="1"/>
          <p:nvPr/>
        </p:nvSpPr>
        <p:spPr>
          <a:xfrm>
            <a:off x="8844348" y="355714"/>
            <a:ext cx="286073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“pluralismo jurídico”, explica aquella </a:t>
            </a:r>
            <a:r>
              <a:rPr lang="es-ES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diversidad de ordenes</a:t>
            </a:r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sobre un mismo asunto e idénticos sujetos regulados, coexistentes </a:t>
            </a:r>
            <a:r>
              <a:rPr lang="es-ES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dentro del mismo Estado. </a:t>
            </a:r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(…) Este se entiende como "</a:t>
            </a:r>
            <a:r>
              <a:rPr lang="es-ES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derecho flexible</a:t>
            </a:r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", (…), o como </a:t>
            </a:r>
            <a:r>
              <a:rPr lang="es-ES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"interlegalidad”</a:t>
            </a:r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ES" sz="1200" b="1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(Olguiati, Vittorio. S.f. Pág. 161).</a:t>
            </a:r>
            <a:endParaRPr lang="es-419" b="1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BAA0127-80D7-7BE8-5F70-471191802FE7}"/>
              </a:ext>
            </a:extLst>
          </p:cNvPr>
          <p:cNvSpPr/>
          <p:nvPr/>
        </p:nvSpPr>
        <p:spPr>
          <a:xfrm>
            <a:off x="4050407" y="1441314"/>
            <a:ext cx="2741677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Instancias indígenas comunitarias  e instituciones de la sociedad hegemónica</a:t>
            </a:r>
            <a:endParaRPr lang="es-419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BB44C72-3478-823C-86AA-B7786090C451}"/>
              </a:ext>
            </a:extLst>
          </p:cNvPr>
          <p:cNvSpPr/>
          <p:nvPr/>
        </p:nvSpPr>
        <p:spPr>
          <a:xfrm>
            <a:off x="405384" y="730842"/>
            <a:ext cx="1917192" cy="52767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Coexistencia: manifestaciones comunitarias y afirmaciones institucionales dominantes</a:t>
            </a:r>
            <a:endParaRPr lang="es-419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C122EDF-82D6-293C-5F81-7BADDE1FF248}"/>
              </a:ext>
            </a:extLst>
          </p:cNvPr>
          <p:cNvSpPr/>
          <p:nvPr/>
        </p:nvSpPr>
        <p:spPr>
          <a:xfrm>
            <a:off x="2614800" y="3397239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Pluralismo en el contexto de la autonomía indígena</a:t>
            </a:r>
            <a:endParaRPr lang="es-419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58BEA25-61A5-15CA-0A9F-C61410BA9B17}"/>
              </a:ext>
            </a:extLst>
          </p:cNvPr>
          <p:cNvSpPr/>
          <p:nvPr/>
        </p:nvSpPr>
        <p:spPr>
          <a:xfrm>
            <a:off x="5909123" y="3429000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Pluralismo en el contexto de las instituciones de la sociedad hegemónica</a:t>
            </a:r>
            <a:endParaRPr lang="es-419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0CF4ABC-32D4-10A8-24BE-AEB21D96C1E9}"/>
              </a:ext>
            </a:extLst>
          </p:cNvPr>
          <p:cNvSpPr txBox="1"/>
          <p:nvPr/>
        </p:nvSpPr>
        <p:spPr>
          <a:xfrm>
            <a:off x="9203446" y="3596902"/>
            <a:ext cx="235628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Book Antiqua" panose="02040602050305030304" pitchFamily="18" charset="0"/>
              </a:rPr>
              <a:t>ARTÍCULO 1º.</a:t>
            </a:r>
            <a:r>
              <a:rPr lang="es-ES" i="1" dirty="0">
                <a:latin typeface="Book Antiqua" panose="02040602050305030304" pitchFamily="18" charset="0"/>
              </a:rPr>
              <a:t>Costa Rica es una República democrática, libre, independiente, </a:t>
            </a:r>
            <a:r>
              <a:rPr lang="es-ES" b="1" i="1" dirty="0">
                <a:solidFill>
                  <a:srgbClr val="FF0000"/>
                </a:solidFill>
                <a:latin typeface="Book Antiqua" panose="02040602050305030304" pitchFamily="18" charset="0"/>
              </a:rPr>
              <a:t>multiétnica</a:t>
            </a:r>
            <a:r>
              <a:rPr lang="es-ES" i="1" dirty="0">
                <a:latin typeface="Book Antiqua" panose="02040602050305030304" pitchFamily="18" charset="0"/>
              </a:rPr>
              <a:t> y </a:t>
            </a:r>
            <a:r>
              <a:rPr lang="es-ES" b="1" i="1" dirty="0">
                <a:solidFill>
                  <a:srgbClr val="FF0000"/>
                </a:solidFill>
                <a:latin typeface="Book Antiqua" panose="02040602050305030304" pitchFamily="18" charset="0"/>
              </a:rPr>
              <a:t>pluricultura</a:t>
            </a:r>
            <a:r>
              <a:rPr lang="es-ES" b="1" dirty="0">
                <a:solidFill>
                  <a:srgbClr val="FF0000"/>
                </a:solidFill>
                <a:latin typeface="Book Antiqua" panose="02040602050305030304" pitchFamily="18" charset="0"/>
              </a:rPr>
              <a:t>l</a:t>
            </a:r>
            <a:r>
              <a:rPr lang="es-ES" dirty="0">
                <a:latin typeface="Book Antiqua" panose="02040602050305030304" pitchFamily="18" charset="0"/>
              </a:rPr>
              <a:t>.</a:t>
            </a:r>
          </a:p>
          <a:p>
            <a:pPr algn="just"/>
            <a:r>
              <a:rPr lang="es-ES" sz="1200" b="1" dirty="0">
                <a:latin typeface="Book Antiqua" panose="02040602050305030304" pitchFamily="18" charset="0"/>
              </a:rPr>
              <a:t>(Así reformado por el artículo único de la Ley </a:t>
            </a:r>
            <a:r>
              <a:rPr lang="es-ES" sz="1200" b="1" dirty="0" err="1">
                <a:latin typeface="Book Antiqua" panose="02040602050305030304" pitchFamily="18" charset="0"/>
              </a:rPr>
              <a:t>N°</a:t>
            </a:r>
            <a:r>
              <a:rPr lang="es-ES" sz="1200" b="1" dirty="0">
                <a:latin typeface="Book Antiqua" panose="02040602050305030304" pitchFamily="18" charset="0"/>
              </a:rPr>
              <a:t> 9305 del 24 de agosto del 2015)</a:t>
            </a:r>
            <a:endParaRPr lang="es-419" sz="1200" b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8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16/25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69F1185-9613-5AC5-4B49-ED35774FBC01}"/>
              </a:ext>
            </a:extLst>
          </p:cNvPr>
          <p:cNvSpPr txBox="1"/>
          <p:nvPr/>
        </p:nvSpPr>
        <p:spPr>
          <a:xfrm>
            <a:off x="1664207" y="2474893"/>
            <a:ext cx="790956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enfoque de la autonomía o la autodeterminación indígena.</a:t>
            </a:r>
            <a:endParaRPr lang="es-419" sz="2800" b="1" kern="100" dirty="0">
              <a:solidFill>
                <a:srgbClr val="FF0000"/>
              </a:solidFill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438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17/25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268219C-B016-BFE8-1695-7C53617C15FD}"/>
              </a:ext>
            </a:extLst>
          </p:cNvPr>
          <p:cNvSpPr txBox="1"/>
          <p:nvPr/>
        </p:nvSpPr>
        <p:spPr>
          <a:xfrm>
            <a:off x="8981503" y="430222"/>
            <a:ext cx="2703958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b="0" i="1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Los pueblos indígenas </a:t>
            </a:r>
            <a:r>
              <a:rPr lang="es-ES" b="1" i="1" u="none" strike="noStrike" baseline="0" dirty="0">
                <a:solidFill>
                  <a:srgbClr val="FF0000"/>
                </a:solidFill>
                <a:latin typeface="Book Antiqua" panose="02040602050305030304" pitchFamily="18" charset="0"/>
              </a:rPr>
              <a:t>deciden lo que más les conviene </a:t>
            </a:r>
            <a:r>
              <a:rPr lang="es-ES" b="0" i="1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(sus prioridades) en cuanto a </a:t>
            </a:r>
            <a:r>
              <a:rPr lang="es-ES" b="1" i="1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sus vidas, creencias, instituciones y bienestar espiritual y a las </a:t>
            </a:r>
            <a:r>
              <a:rPr lang="es-ES" b="1" i="1" u="sng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tierras que ocupan o utilizan de alguna manera</a:t>
            </a:r>
            <a:r>
              <a:rPr lang="es-ES" b="0" i="1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. Las facultades se extienden a ejercer el </a:t>
            </a:r>
            <a:r>
              <a:rPr lang="es-ES" b="1" i="1" u="none" strike="noStrike" baseline="0" dirty="0">
                <a:solidFill>
                  <a:srgbClr val="FF0000"/>
                </a:solidFill>
                <a:latin typeface="Book Antiqua" panose="02040602050305030304" pitchFamily="18" charset="0"/>
              </a:rPr>
              <a:t>control de su realidad económica, social y cultural</a:t>
            </a:r>
            <a:r>
              <a:rPr lang="es-ES" b="0" i="1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. Tienen </a:t>
            </a:r>
            <a:r>
              <a:rPr lang="es-ES" b="1" i="1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derecho a la obligada participación </a:t>
            </a:r>
            <a:r>
              <a:rPr lang="es-ES" b="0" i="1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en todo plan que imponga la sociedad dominante que pudiera afectarles, desde su formulación. </a:t>
            </a:r>
            <a:r>
              <a:rPr lang="es-ES" sz="1400" b="1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Artículo 7.1 Convenio 169 O.I.T.</a:t>
            </a:r>
            <a:endParaRPr lang="es-419" dirty="0"/>
          </a:p>
          <a:p>
            <a:pPr algn="just"/>
            <a:r>
              <a:rPr lang="es-ES" b="0" i="1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 </a:t>
            </a:r>
            <a:endParaRPr lang="es-419" dirty="0"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2CC6105A-C7C1-2F6D-F56D-3A3FDFBFD79B}"/>
              </a:ext>
            </a:extLst>
          </p:cNvPr>
          <p:cNvSpPr/>
          <p:nvPr/>
        </p:nvSpPr>
        <p:spPr>
          <a:xfrm>
            <a:off x="506539" y="489349"/>
            <a:ext cx="1697164" cy="5456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Alcances de la autonomía indígena.</a:t>
            </a:r>
            <a:endParaRPr lang="es-419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321BD53-F2E9-DC6C-5267-F51896EF2FA1}"/>
              </a:ext>
            </a:extLst>
          </p:cNvPr>
          <p:cNvSpPr/>
          <p:nvPr/>
        </p:nvSpPr>
        <p:spPr>
          <a:xfrm>
            <a:off x="2841590" y="1431316"/>
            <a:ext cx="2209416" cy="21163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Aspiraciones indígenas  incompatibles con parámetros constitucionales del sistema.</a:t>
            </a:r>
            <a:endParaRPr lang="es-419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3C4FCDC-B056-A8BA-BFBB-E7F484B2769E}"/>
              </a:ext>
            </a:extLst>
          </p:cNvPr>
          <p:cNvSpPr/>
          <p:nvPr/>
        </p:nvSpPr>
        <p:spPr>
          <a:xfrm>
            <a:off x="4097085" y="3845361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Autonomía indígena mediatizada. (integracionismo).</a:t>
            </a:r>
            <a:endParaRPr lang="es-419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BB5198-8C60-E27B-27ED-C5E78B0E2600}"/>
              </a:ext>
            </a:extLst>
          </p:cNvPr>
          <p:cNvSpPr/>
          <p:nvPr/>
        </p:nvSpPr>
        <p:spPr>
          <a:xfrm>
            <a:off x="5580314" y="1431316"/>
            <a:ext cx="2209416" cy="21163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Armonización de la autonomía indígena con expresiones hegemónicas del sistema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148122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18/25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69F1185-9613-5AC5-4B49-ED35774FBC01}"/>
              </a:ext>
            </a:extLst>
          </p:cNvPr>
          <p:cNvSpPr txBox="1"/>
          <p:nvPr/>
        </p:nvSpPr>
        <p:spPr>
          <a:xfrm>
            <a:off x="2141219" y="2474893"/>
            <a:ext cx="790956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 “justicia propia indígena” como mecanismo de defensa cultural. </a:t>
            </a:r>
          </a:p>
        </p:txBody>
      </p:sp>
    </p:spTree>
    <p:extLst>
      <p:ext uri="{BB962C8B-B14F-4D97-AF65-F5344CB8AC3E}">
        <p14:creationId xmlns:p14="http://schemas.microsoft.com/office/powerpoint/2010/main" val="3704586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19/25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69FCE99-D512-E232-E92D-757F621D2BB0}"/>
              </a:ext>
            </a:extLst>
          </p:cNvPr>
          <p:cNvSpPr/>
          <p:nvPr/>
        </p:nvSpPr>
        <p:spPr>
          <a:xfrm>
            <a:off x="5943031" y="786522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Experiencias de defensa cultural, desde la justicia propia indígena</a:t>
            </a:r>
            <a:endParaRPr lang="es-419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520202A-997E-ADDC-3D75-588C12851D07}"/>
              </a:ext>
            </a:extLst>
          </p:cNvPr>
          <p:cNvSpPr/>
          <p:nvPr/>
        </p:nvSpPr>
        <p:spPr>
          <a:xfrm>
            <a:off x="3834863" y="1364092"/>
            <a:ext cx="1675258" cy="446628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Defensa cultural y Jurisdicción constitucional.</a:t>
            </a:r>
            <a:endParaRPr lang="es-419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778E090-3003-00BB-74D5-F02B412CAE2C}"/>
              </a:ext>
            </a:extLst>
          </p:cNvPr>
          <p:cNvSpPr/>
          <p:nvPr/>
        </p:nvSpPr>
        <p:spPr>
          <a:xfrm>
            <a:off x="5943031" y="2422900"/>
            <a:ext cx="2209416" cy="18471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Autonomía indígena  y defensa cultural y papel de las instancias de justicia propia indígena.</a:t>
            </a:r>
            <a:endParaRPr lang="es-419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0F591E3-B27E-B749-C01C-A2B7CD9EE015}"/>
              </a:ext>
            </a:extLst>
          </p:cNvPr>
          <p:cNvSpPr/>
          <p:nvPr/>
        </p:nvSpPr>
        <p:spPr>
          <a:xfrm>
            <a:off x="6016183" y="4607390"/>
            <a:ext cx="2209416" cy="18471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Límites para la  defensa cultural según la jurisdicción constitucional.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779115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2/25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5" name="CuadroTexto 2">
            <a:extLst>
              <a:ext uri="{FF2B5EF4-FFF2-40B4-BE49-F238E27FC236}">
                <a16:creationId xmlns:a16="http://schemas.microsoft.com/office/drawing/2014/main" id="{9A0411A2-DED2-1A97-89B6-EB477E3C3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5843" y="786021"/>
            <a:ext cx="3757745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es-ES" altLang="es-419" b="1" dirty="0">
                <a:solidFill>
                  <a:srgbClr val="FF0000"/>
                </a:solidFill>
                <a:latin typeface="Book Antiqua" panose="02040602050305030304" pitchFamily="18" charset="0"/>
              </a:rPr>
              <a:t>Objetivos de investigación: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Derecho consuetudinario en territorios indígenas.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altLang="es-419" b="1" dirty="0">
              <a:latin typeface="Book Antiqua" panose="020406020503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Expresiones comunitarias que imparten JUSTICIA PROPIA INDÍGENA.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altLang="es-419" b="1" dirty="0">
              <a:latin typeface="Book Antiqua" panose="020406020503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Pluralismo jurídico en el sistema costarricense.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altLang="es-419" b="1" dirty="0">
              <a:latin typeface="Book Antiqua" panose="020406020503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Elementos esenciales de la justicia propia indígena.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altLang="es-419" dirty="0">
              <a:latin typeface="Book Antiqua" panose="020406020503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La</a:t>
            </a:r>
            <a:r>
              <a:rPr lang="es-ES" altLang="es-419" dirty="0">
                <a:latin typeface="Book Antiqua" panose="02040602050305030304" pitchFamily="18" charset="0"/>
              </a:rPr>
              <a:t> </a:t>
            </a:r>
            <a:r>
              <a:rPr lang="es-ES" altLang="es-419" b="1" dirty="0">
                <a:latin typeface="Book Antiqua" panose="02040602050305030304" pitchFamily="18" charset="0"/>
              </a:rPr>
              <a:t>defensa de los intereses indígenas frente a terceros.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altLang="es-419" b="1" dirty="0">
              <a:latin typeface="Book Antiqua" panose="020406020503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La autonomía indígena</a:t>
            </a:r>
            <a:r>
              <a:rPr lang="es-ES" altLang="es-419" dirty="0">
                <a:latin typeface="Book Antiqua" panose="02040602050305030304" pitchFamily="18" charset="0"/>
              </a:rPr>
              <a:t>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ADFDEB3-D91B-3504-5A71-6D6BF9AB4C9C}"/>
              </a:ext>
            </a:extLst>
          </p:cNvPr>
          <p:cNvSpPr txBox="1"/>
          <p:nvPr/>
        </p:nvSpPr>
        <p:spPr>
          <a:xfrm>
            <a:off x="3121153" y="262801"/>
            <a:ext cx="43068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 investigación</a:t>
            </a:r>
            <a:r>
              <a:rPr lang="es-CR" sz="2800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419" sz="2800" b="1" kern="100" dirty="0">
              <a:solidFill>
                <a:srgbClr val="FF0000"/>
              </a:solidFill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52FD0DF-D43B-EEBF-E631-BBDD231A53EB}"/>
              </a:ext>
            </a:extLst>
          </p:cNvPr>
          <p:cNvSpPr txBox="1"/>
          <p:nvPr/>
        </p:nvSpPr>
        <p:spPr>
          <a:xfrm>
            <a:off x="3917108" y="3186940"/>
            <a:ext cx="2219706" cy="1264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R" sz="18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Organizar modos de proponer la transmisión de los resultados.</a:t>
            </a:r>
            <a:endParaRPr lang="es-419" sz="3200" b="1" kern="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" name="AutoShape 2">
            <a:extLst>
              <a:ext uri="{FF2B5EF4-FFF2-40B4-BE49-F238E27FC236}">
                <a16:creationId xmlns:a16="http://schemas.microsoft.com/office/drawing/2014/main" id="{7DF3B89D-ED2D-D32B-9119-EAC295DEFCBC}"/>
              </a:ext>
            </a:extLst>
          </p:cNvPr>
          <p:cNvSpPr>
            <a:spLocks/>
          </p:cNvSpPr>
          <p:nvPr/>
        </p:nvSpPr>
        <p:spPr bwMode="auto">
          <a:xfrm>
            <a:off x="3909059" y="3180396"/>
            <a:ext cx="302388" cy="1264641"/>
          </a:xfrm>
          <a:prstGeom prst="leftBracket">
            <a:avLst>
              <a:gd name="adj" fmla="val 2967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419">
              <a:solidFill>
                <a:srgbClr val="FF0000"/>
              </a:solidFill>
            </a:endParaRPr>
          </a:p>
        </p:txBody>
      </p:sp>
      <p:sp>
        <p:nvSpPr>
          <p:cNvPr id="31" name="AutoShape 2">
            <a:extLst>
              <a:ext uri="{FF2B5EF4-FFF2-40B4-BE49-F238E27FC236}">
                <a16:creationId xmlns:a16="http://schemas.microsoft.com/office/drawing/2014/main" id="{EA625715-BAE6-BCD3-3BF3-4602873FD3F1}"/>
              </a:ext>
            </a:extLst>
          </p:cNvPr>
          <p:cNvSpPr>
            <a:spLocks/>
          </p:cNvSpPr>
          <p:nvPr/>
        </p:nvSpPr>
        <p:spPr bwMode="auto">
          <a:xfrm rot="10800000">
            <a:off x="5793612" y="3193485"/>
            <a:ext cx="302388" cy="1264641"/>
          </a:xfrm>
          <a:prstGeom prst="leftBracket">
            <a:avLst>
              <a:gd name="adj" fmla="val 2967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419">
              <a:solidFill>
                <a:srgbClr val="FF0000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A55213D-E1A1-4F40-6517-EB6EE16F56E1}"/>
              </a:ext>
            </a:extLst>
          </p:cNvPr>
          <p:cNvSpPr/>
          <p:nvPr/>
        </p:nvSpPr>
        <p:spPr>
          <a:xfrm>
            <a:off x="5944805" y="1453299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Organización indígena: justicia propia. ¿Cómo el sistema lo entiende?.</a:t>
            </a:r>
          </a:p>
          <a:p>
            <a:pPr algn="ctr"/>
            <a:endParaRPr lang="es-419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9E3A0D88-4E26-0615-0733-961B57B3C51D}"/>
              </a:ext>
            </a:extLst>
          </p:cNvPr>
          <p:cNvSpPr/>
          <p:nvPr/>
        </p:nvSpPr>
        <p:spPr>
          <a:xfrm>
            <a:off x="2411734" y="4605043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Desarrollo de justica comunitaria, y pluralismo jurídico. </a:t>
            </a:r>
          </a:p>
          <a:p>
            <a:pPr algn="ctr"/>
            <a:endParaRPr lang="es-419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78EEBC5-66D1-48DC-7D9E-02125672CCE4}"/>
              </a:ext>
            </a:extLst>
          </p:cNvPr>
          <p:cNvSpPr/>
          <p:nvPr/>
        </p:nvSpPr>
        <p:spPr>
          <a:xfrm>
            <a:off x="5878422" y="4674419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Derecho consuetudinario y defensa de los intereses indígenas. </a:t>
            </a:r>
          </a:p>
          <a:p>
            <a:pPr algn="ctr"/>
            <a:endParaRPr lang="es-419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410231A-49BE-ABEF-D6A0-3CCAF6A8CA49}"/>
              </a:ext>
            </a:extLst>
          </p:cNvPr>
          <p:cNvSpPr/>
          <p:nvPr/>
        </p:nvSpPr>
        <p:spPr>
          <a:xfrm>
            <a:off x="2411734" y="1008858"/>
            <a:ext cx="2209416" cy="17872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Derecho consuetudinario indígena en Costa Rica, y jurisprudencia de la Sala Constitucional.</a:t>
            </a:r>
          </a:p>
          <a:p>
            <a:pPr algn="ctr"/>
            <a:endParaRPr lang="es-419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4EE4568-EE53-8E3C-AEB4-57FBA4931BBB}"/>
              </a:ext>
            </a:extLst>
          </p:cNvPr>
          <p:cNvSpPr/>
          <p:nvPr/>
        </p:nvSpPr>
        <p:spPr>
          <a:xfrm>
            <a:off x="607252" y="1106424"/>
            <a:ext cx="1516477" cy="49591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enfoque de la autonomía indígena.</a:t>
            </a:r>
          </a:p>
          <a:p>
            <a:pPr algn="ctr"/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997442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20/25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A5ACD92-22A2-F416-5835-AC61E9F3E7B0}"/>
              </a:ext>
            </a:extLst>
          </p:cNvPr>
          <p:cNvSpPr/>
          <p:nvPr/>
        </p:nvSpPr>
        <p:spPr>
          <a:xfrm>
            <a:off x="649032" y="200807"/>
            <a:ext cx="2283144" cy="13234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grado de pluralismo aceptado por el sistema. </a:t>
            </a:r>
            <a:endParaRPr lang="es-419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FEC677A-A1DC-B91B-89CF-BBBAAEB4BC18}"/>
              </a:ext>
            </a:extLst>
          </p:cNvPr>
          <p:cNvSpPr/>
          <p:nvPr/>
        </p:nvSpPr>
        <p:spPr>
          <a:xfrm>
            <a:off x="3032378" y="3345678"/>
            <a:ext cx="2283144" cy="15774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expresiones indígenas dedicadas a la justicia propia. </a:t>
            </a:r>
            <a:endParaRPr lang="es-419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8456A8E-8612-0EFF-DF16-82778BC471E4}"/>
              </a:ext>
            </a:extLst>
          </p:cNvPr>
          <p:cNvSpPr/>
          <p:nvPr/>
        </p:nvSpPr>
        <p:spPr>
          <a:xfrm>
            <a:off x="3150106" y="1884048"/>
            <a:ext cx="2283144" cy="12845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Los principios que acepta el sistema.</a:t>
            </a:r>
            <a:endParaRPr lang="es-419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FFD8942-B237-7EAA-C470-A44C2B8D7DC5}"/>
              </a:ext>
            </a:extLst>
          </p:cNvPr>
          <p:cNvSpPr/>
          <p:nvPr/>
        </p:nvSpPr>
        <p:spPr>
          <a:xfrm>
            <a:off x="540067" y="4404098"/>
            <a:ext cx="2283144" cy="172821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amenazas territoriales que padecen estas jurisdicciones indígenas. </a:t>
            </a:r>
            <a:endParaRPr lang="es-419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0B0A363-4997-EAC0-F073-92541CC99EF3}"/>
              </a:ext>
            </a:extLst>
          </p:cNvPr>
          <p:cNvSpPr txBox="1"/>
          <p:nvPr/>
        </p:nvSpPr>
        <p:spPr>
          <a:xfrm>
            <a:off x="3032378" y="200807"/>
            <a:ext cx="8708517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“Luego de un análisis exhaustivo de casos tramitados ante la Sala Constitucional (en el período </a:t>
            </a:r>
            <a:r>
              <a:rPr lang="es-419" sz="2000" b="1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1989-2021</a:t>
            </a:r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), se logró determinar que </a:t>
            </a:r>
            <a:r>
              <a:rPr lang="es-419" sz="20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más de tres decenas de asuntos </a:t>
            </a:r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podrían caer dentro de los supuestos de análisis que persigue el objetivo del trabajo”.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5122D43-09CE-82FC-1614-0915A193063A}"/>
              </a:ext>
            </a:extLst>
          </p:cNvPr>
          <p:cNvSpPr txBox="1"/>
          <p:nvPr/>
        </p:nvSpPr>
        <p:spPr>
          <a:xfrm>
            <a:off x="5556123" y="1884048"/>
            <a:ext cx="6160770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“Una </a:t>
            </a:r>
            <a:r>
              <a:rPr lang="es-419" sz="20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sentencia </a:t>
            </a:r>
            <a:r>
              <a:rPr lang="es-419" sz="2000" b="1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del año 2004 </a:t>
            </a:r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es la que se podría considerar sirve de parámetro para establecer los principios que la Sala Constitucional considera para tutelar estos derechos”.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4CC756B-F989-2526-A4E5-94C656DFE7FA}"/>
              </a:ext>
            </a:extLst>
          </p:cNvPr>
          <p:cNvSpPr txBox="1"/>
          <p:nvPr/>
        </p:nvSpPr>
        <p:spPr>
          <a:xfrm>
            <a:off x="5433250" y="3318819"/>
            <a:ext cx="6160770" cy="16312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“En las diferentes dinámicas conocidas en la vía constitucional, aparecen dos figuras fundamentales: </a:t>
            </a:r>
            <a:r>
              <a:rPr lang="es-419" sz="2000" dirty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es-419" sz="20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2000" b="1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Asociaciones de Desarrollo Integrales Indígenas</a:t>
            </a:r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y los denominados </a:t>
            </a:r>
            <a:r>
              <a:rPr lang="es-419" sz="2000" b="1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Tribunales de Derecho Consuetudinario Indígenas</a:t>
            </a:r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F3D6C6C-7E16-3B43-61D2-EA22513A9A0B}"/>
              </a:ext>
            </a:extLst>
          </p:cNvPr>
          <p:cNvSpPr txBox="1"/>
          <p:nvPr/>
        </p:nvSpPr>
        <p:spPr>
          <a:xfrm>
            <a:off x="2932176" y="5100306"/>
            <a:ext cx="8479346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“En algunos casos las temáticas de derecho consuetudinario se discuten en asuntos relacionados con la lucha por la tierra, frente a intereses no indígenas”. (</a:t>
            </a:r>
            <a:r>
              <a:rPr lang="es-419" sz="20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sentencia </a:t>
            </a:r>
            <a:r>
              <a:rPr lang="es-419" sz="2000" b="1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del año 2014</a:t>
            </a:r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8215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21/25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BA68B42-B23B-FB95-7ED1-37AFDC0DED01}"/>
              </a:ext>
            </a:extLst>
          </p:cNvPr>
          <p:cNvSpPr/>
          <p:nvPr/>
        </p:nvSpPr>
        <p:spPr>
          <a:xfrm>
            <a:off x="1252536" y="2276495"/>
            <a:ext cx="2283144" cy="13234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tratamiento de la jurisdicción constitucional al tema. </a:t>
            </a:r>
            <a:endParaRPr lang="es-419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A94278-7857-0D23-8BCD-D4461D1F03BE}"/>
              </a:ext>
            </a:extLst>
          </p:cNvPr>
          <p:cNvSpPr txBox="1"/>
          <p:nvPr/>
        </p:nvSpPr>
        <p:spPr>
          <a:xfrm>
            <a:off x="4544568" y="1026757"/>
            <a:ext cx="7196327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s-ES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 trata de un caso de expulsión de un miembro de la comunidad, no de el rechazo de un invasor foráneo; el desahucio administrativo no funciona para eso. En consecuencia, no se le puede expulsar a ella, ni a sus hijos, ni a su esposo o la persona con quien ha convivido por años por la vía que pretende la asociación</a:t>
            </a:r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” (Voto 02477-02).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19143C1-46D4-657E-BEC4-ABE1A4167C7D}"/>
              </a:ext>
            </a:extLst>
          </p:cNvPr>
          <p:cNvSpPr txBox="1"/>
          <p:nvPr/>
        </p:nvSpPr>
        <p:spPr>
          <a:xfrm>
            <a:off x="4544567" y="3898594"/>
            <a:ext cx="7196327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419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s-ES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recurrente, si bien es indígena bribri, no puede transmitir esa condición a sus hijos e hijas (clan), ya que la única que podría hacerlo es su madre (…) </a:t>
            </a:r>
            <a:r>
              <a:rPr lang="es-ES" sz="2000" b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 madre la única portadora y trasmisora del </a:t>
            </a:r>
            <a:r>
              <a:rPr lang="es-ES" sz="2000" b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Ditsöwö</a:t>
            </a:r>
            <a:r>
              <a:rPr lang="es-ES" sz="2000" b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-clan</a:t>
            </a:r>
            <a:r>
              <a:rPr lang="es-ES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Esa restricción no estima este Tribunal que sea infundada y mucho menos violatoria de derechos fundamentales, pues lo que pretende es contribuir a la preservación de la misma cultura bribri (…)”. Voto 20583-2021.Considerando VIII. </a:t>
            </a:r>
            <a:endParaRPr lang="es-419" sz="20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15278FE-E3FE-A6FE-36B7-3156807D636B}"/>
              </a:ext>
            </a:extLst>
          </p:cNvPr>
          <p:cNvSpPr txBox="1"/>
          <p:nvPr/>
        </p:nvSpPr>
        <p:spPr>
          <a:xfrm>
            <a:off x="4481702" y="380426"/>
            <a:ext cx="73220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419" sz="1800" b="1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Sin lugar gestión para expulsar del territorio, a indígena que habita con no indígena.</a:t>
            </a:r>
            <a:endParaRPr lang="es-419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5161697-6982-FEA7-AE42-CB97DF76A828}"/>
              </a:ext>
            </a:extLst>
          </p:cNvPr>
          <p:cNvSpPr txBox="1"/>
          <p:nvPr/>
        </p:nvSpPr>
        <p:spPr>
          <a:xfrm>
            <a:off x="4416551" y="3245921"/>
            <a:ext cx="7647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419" sz="1800" b="1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Sin lugar gestión de indígena que reclama vulneración a derecho de posesión por convivir con indígena de otro territorio.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996884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22/25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260475E-259B-9D96-6BA1-4973DC996F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5495" y="0"/>
            <a:ext cx="9193109" cy="563958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28FB8F4-8B5C-0FF8-F268-D9D427938023}"/>
              </a:ext>
            </a:extLst>
          </p:cNvPr>
          <p:cNvSpPr txBox="1"/>
          <p:nvPr/>
        </p:nvSpPr>
        <p:spPr>
          <a:xfrm>
            <a:off x="2508883" y="5473039"/>
            <a:ext cx="85113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16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DERECHO CONSUETUDINARIO: </a:t>
            </a:r>
            <a:r>
              <a:rPr lang="es-CR" sz="1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¿Cómo aplicarlo?. Sus principios esenciales, ¿Cómo contribuyen a la defensa de los intereses indígenas?</a:t>
            </a:r>
            <a:endParaRPr lang="es-419" sz="16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1EBF3A8-4CDC-2063-474B-F6CA5EF05E1C}"/>
              </a:ext>
            </a:extLst>
          </p:cNvPr>
          <p:cNvSpPr txBox="1"/>
          <p:nvPr/>
        </p:nvSpPr>
        <p:spPr>
          <a:xfrm>
            <a:off x="290891" y="948724"/>
            <a:ext cx="205740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s-CR" sz="1800" b="1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Identificar sentencias.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endParaRPr lang="es-CR" b="1" kern="100" dirty="0"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es-CR" sz="1800" b="1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s-ES" sz="1800" b="1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Los principios que acepta el sistema.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endParaRPr lang="es-ES" b="1" kern="100" dirty="0"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endParaRPr lang="es-419" sz="1800" b="1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s-CR" sz="1800" b="1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Las expresiones indígenas.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endParaRPr lang="es-CR" b="1" kern="100" dirty="0"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es-CR" sz="1800" b="1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s-CR" sz="1800" b="1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Las amenazas territoriales. </a:t>
            </a:r>
            <a:endParaRPr lang="es-419" sz="1800" b="1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8347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23/25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AC80180-716B-D00B-29E6-6B61CC46A291}"/>
              </a:ext>
            </a:extLst>
          </p:cNvPr>
          <p:cNvSpPr txBox="1"/>
          <p:nvPr/>
        </p:nvSpPr>
        <p:spPr>
          <a:xfrm>
            <a:off x="3176778" y="2562673"/>
            <a:ext cx="6094476" cy="866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R" sz="2400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Organizar modos de proponer la transmisión de los resultados.</a:t>
            </a:r>
            <a:endParaRPr lang="es-419" sz="4000" b="1" kern="100" dirty="0">
              <a:solidFill>
                <a:srgbClr val="FF0000"/>
              </a:solidFill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791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24/25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4D666F5-DF70-2B39-54C0-D504BE16706C}"/>
              </a:ext>
            </a:extLst>
          </p:cNvPr>
          <p:cNvSpPr/>
          <p:nvPr/>
        </p:nvSpPr>
        <p:spPr>
          <a:xfrm>
            <a:off x="1718880" y="1161479"/>
            <a:ext cx="2283144" cy="13234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Organización de los resultados. </a:t>
            </a:r>
            <a:endParaRPr lang="es-419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7BAE6FB-DA09-BA43-3FDD-B9D7D6F9925A}"/>
              </a:ext>
            </a:extLst>
          </p:cNvPr>
          <p:cNvSpPr/>
          <p:nvPr/>
        </p:nvSpPr>
        <p:spPr>
          <a:xfrm>
            <a:off x="4689156" y="1161478"/>
            <a:ext cx="2283144" cy="13234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Contacto con entidades indígenas interesadas. </a:t>
            </a:r>
            <a:endParaRPr lang="es-419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F2E0388-621A-35D4-EAA3-F181D8724C03}"/>
              </a:ext>
            </a:extLst>
          </p:cNvPr>
          <p:cNvSpPr/>
          <p:nvPr/>
        </p:nvSpPr>
        <p:spPr>
          <a:xfrm>
            <a:off x="7933752" y="1161477"/>
            <a:ext cx="2283144" cy="13234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Presentación de versión del producto final. </a:t>
            </a:r>
            <a:endParaRPr lang="es-419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19D982B-EC26-4515-A47B-E1FD358E7555}"/>
              </a:ext>
            </a:extLst>
          </p:cNvPr>
          <p:cNvSpPr txBox="1"/>
          <p:nvPr/>
        </p:nvSpPr>
        <p:spPr>
          <a:xfrm>
            <a:off x="1718880" y="2602579"/>
            <a:ext cx="217646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Adecuación de los resultados para compartir con comunidades:</a:t>
            </a:r>
          </a:p>
          <a:p>
            <a:pPr algn="ctr"/>
            <a:endParaRPr lang="es-CR" b="1" kern="100" dirty="0">
              <a:solidFill>
                <a:srgbClr val="FF0000"/>
              </a:solidFill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CR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 Documento base con temas de interés.</a:t>
            </a:r>
            <a:endParaRPr lang="es-CR" b="1" kern="100" dirty="0">
              <a:solidFill>
                <a:srgbClr val="FF0000"/>
              </a:solidFill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CR" b="1" kern="100" dirty="0">
                <a:solidFill>
                  <a:srgbClr val="FF0000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2. Listado de voces.</a:t>
            </a:r>
            <a:endParaRPr lang="es-419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9A1684E-53A6-DA79-C708-473500095FD9}"/>
              </a:ext>
            </a:extLst>
          </p:cNvPr>
          <p:cNvSpPr txBox="1"/>
          <p:nvPr/>
        </p:nvSpPr>
        <p:spPr>
          <a:xfrm>
            <a:off x="4689156" y="2602579"/>
            <a:ext cx="203682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Contacto previo.</a:t>
            </a:r>
          </a:p>
          <a:p>
            <a:pPr algn="ctr"/>
            <a:endParaRPr lang="es-CR" b="1" kern="100" dirty="0">
              <a:solidFill>
                <a:srgbClr val="FF0000"/>
              </a:solidFill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Propuesta de dinámicas.</a:t>
            </a:r>
          </a:p>
          <a:p>
            <a:pPr algn="ctr"/>
            <a:endParaRPr lang="es-CR" b="1" kern="100" dirty="0">
              <a:solidFill>
                <a:srgbClr val="FF0000"/>
              </a:solidFill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Contacto posterior.</a:t>
            </a:r>
            <a:endParaRPr lang="es-419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B1510B8-3D1B-286A-E3AA-B83E2E65DAAB}"/>
              </a:ext>
            </a:extLst>
          </p:cNvPr>
          <p:cNvSpPr txBox="1"/>
          <p:nvPr/>
        </p:nvSpPr>
        <p:spPr>
          <a:xfrm>
            <a:off x="8166258" y="2602579"/>
            <a:ext cx="20368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Documento base con temas de interés para comunidades indígenas interesadas.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26554187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25/25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3708D87-D057-A0EC-48B9-14E5DD209421}"/>
              </a:ext>
            </a:extLst>
          </p:cNvPr>
          <p:cNvSpPr txBox="1"/>
          <p:nvPr/>
        </p:nvSpPr>
        <p:spPr>
          <a:xfrm>
            <a:off x="2141219" y="2474893"/>
            <a:ext cx="79095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Muchas gracias. </a:t>
            </a:r>
          </a:p>
        </p:txBody>
      </p:sp>
    </p:spTree>
    <p:extLst>
      <p:ext uri="{BB962C8B-B14F-4D97-AF65-F5344CB8AC3E}">
        <p14:creationId xmlns:p14="http://schemas.microsoft.com/office/powerpoint/2010/main" val="2422239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3/25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69F1185-9613-5AC5-4B49-ED35774FBC01}"/>
              </a:ext>
            </a:extLst>
          </p:cNvPr>
          <p:cNvSpPr txBox="1"/>
          <p:nvPr/>
        </p:nvSpPr>
        <p:spPr>
          <a:xfrm>
            <a:off x="1984247" y="226884"/>
            <a:ext cx="79095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¿Cómo se concibe el tema y cómo se indaga?</a:t>
            </a:r>
            <a:endParaRPr lang="es-419" sz="2800" b="1" kern="100" dirty="0">
              <a:solidFill>
                <a:srgbClr val="FF0000"/>
              </a:solidFill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169D347-FEAF-90E6-311B-928E64267949}"/>
              </a:ext>
            </a:extLst>
          </p:cNvPr>
          <p:cNvSpPr txBox="1"/>
          <p:nvPr/>
        </p:nvSpPr>
        <p:spPr>
          <a:xfrm>
            <a:off x="2324177" y="3753243"/>
            <a:ext cx="5910852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CR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Integracionismo</a:t>
            </a:r>
            <a:r>
              <a:rPr lang="es-CR" sz="2400" kern="100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ES_tradnl" altLang="es-419" dirty="0">
                <a:latin typeface="Book Antiqua" panose="02040602050305030304" pitchFamily="18" charset="0"/>
                <a:ea typeface="Times New Roman" panose="02020603050405020304" pitchFamily="18" charset="0"/>
                <a:cs typeface="Courier New" panose="02070309020205020404" pitchFamily="49" charset="0"/>
              </a:rPr>
              <a:t>la meta y la justificación de la política indigenista, es </a:t>
            </a:r>
            <a:r>
              <a:rPr lang="es-ES_tradnl" altLang="es-419" i="1" dirty="0">
                <a:latin typeface="Book Antiqua" panose="02040602050305030304" pitchFamily="18" charset="0"/>
                <a:ea typeface="Times New Roman" panose="02020603050405020304" pitchFamily="18" charset="0"/>
                <a:cs typeface="Courier New" panose="02070309020205020404" pitchFamily="49" charset="0"/>
              </a:rPr>
              <a:t>lograr que los indios dejaran de ser indios mediante el sencillo expediente de cambiar su cultura por la cultura dominante</a:t>
            </a:r>
            <a:r>
              <a:rPr lang="es-ES_tradnl" altLang="es-419" dirty="0">
                <a:latin typeface="Book Antiqua" panose="02040602050305030304" pitchFamily="18" charset="0"/>
                <a:ea typeface="Times New Roman" panose="02020603050405020304" pitchFamily="18" charset="0"/>
                <a:cs typeface="Courier New" panose="02070309020205020404" pitchFamily="49" charset="0"/>
              </a:rPr>
              <a:t> (...) La cultura india, concebida desde siempre como inferior, </a:t>
            </a:r>
            <a:r>
              <a:rPr lang="es-ES_tradnl" altLang="es-419" u="sng" dirty="0">
                <a:solidFill>
                  <a:srgbClr val="FF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Courier New" panose="02070309020205020404" pitchFamily="49" charset="0"/>
              </a:rPr>
              <a:t>debía ser sustituida </a:t>
            </a:r>
            <a:r>
              <a:rPr lang="es-ES_tradnl" altLang="es-419" dirty="0">
                <a:latin typeface="Book Antiqua" panose="02040602050305030304" pitchFamily="18" charset="0"/>
                <a:ea typeface="Times New Roman" panose="02020603050405020304" pitchFamily="18" charset="0"/>
                <a:cs typeface="Courier New" panose="02070309020205020404" pitchFamily="49" charset="0"/>
              </a:rPr>
              <a:t>...".</a:t>
            </a:r>
            <a:r>
              <a:rPr lang="es-ES_tradnl" altLang="es-419" sz="2400" dirty="0">
                <a:latin typeface="Book Antiqua" panose="02040602050305030304" pitchFamily="18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s-ES_tradnl" altLang="es-419" sz="1600" b="1" dirty="0">
                <a:latin typeface="Book Antiqua" panose="02040602050305030304" pitchFamily="18" charset="0"/>
                <a:ea typeface="Times New Roman" panose="02020603050405020304" pitchFamily="18" charset="0"/>
              </a:rPr>
              <a:t>BONFIL, Guillermo. "Los pueblos indios, sus culturas y las políticas culturales", </a:t>
            </a:r>
            <a:r>
              <a:rPr lang="es-ES_tradnl" altLang="es-419" sz="1600" b="1" u="sng" dirty="0">
                <a:latin typeface="Book Antiqua" panose="02040602050305030304" pitchFamily="18" charset="0"/>
                <a:ea typeface="Times New Roman" panose="02020603050405020304" pitchFamily="18" charset="0"/>
              </a:rPr>
              <a:t>Anuario Indigenista</a:t>
            </a:r>
            <a:r>
              <a:rPr lang="es-ES_tradnl" altLang="es-419" sz="1600" b="1" dirty="0">
                <a:latin typeface="Book Antiqua" panose="02040602050305030304" pitchFamily="18" charset="0"/>
                <a:ea typeface="Times New Roman" panose="02020603050405020304" pitchFamily="18" charset="0"/>
              </a:rPr>
              <a:t>, México. </a:t>
            </a:r>
            <a:r>
              <a:rPr lang="es-ES_tradnl" altLang="es-419" sz="1600" b="1" dirty="0" err="1">
                <a:latin typeface="Book Antiqua" panose="02040602050305030304" pitchFamily="18" charset="0"/>
                <a:ea typeface="Times New Roman" panose="02020603050405020304" pitchFamily="18" charset="0"/>
              </a:rPr>
              <a:t>vol</a:t>
            </a:r>
            <a:r>
              <a:rPr lang="es-ES_tradnl" altLang="es-419" sz="1600" b="1" dirty="0">
                <a:latin typeface="Book Antiqua" panose="02040602050305030304" pitchFamily="18" charset="0"/>
                <a:ea typeface="Times New Roman" panose="02020603050405020304" pitchFamily="18" charset="0"/>
              </a:rPr>
              <a:t> 45, Pág. 125, 1985.</a:t>
            </a:r>
            <a:endParaRPr lang="es-419" sz="2400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12EC2FDD-9248-9BDB-7974-30190CE2C0C7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5279603" y="2679340"/>
            <a:ext cx="4460473" cy="107390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6DA5E041-54D8-277E-552B-FC048ACE2CE4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9706073" y="2679340"/>
            <a:ext cx="999638" cy="130744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Rectángulo 5">
            <a:extLst>
              <a:ext uri="{FF2B5EF4-FFF2-40B4-BE49-F238E27FC236}">
                <a16:creationId xmlns:a16="http://schemas.microsoft.com/office/drawing/2014/main" id="{2B74DA5A-83A6-82AC-55A4-62671D58C45E}"/>
              </a:ext>
            </a:extLst>
          </p:cNvPr>
          <p:cNvSpPr/>
          <p:nvPr/>
        </p:nvSpPr>
        <p:spPr>
          <a:xfrm>
            <a:off x="377747" y="1435071"/>
            <a:ext cx="2209416" cy="98738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 realidad organizativa de los pueblos indígenas. </a:t>
            </a:r>
          </a:p>
          <a:p>
            <a:pPr algn="ctr"/>
            <a:endParaRPr lang="es-419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7FBA1C6-367D-25A3-7D4B-0479B813A51F}"/>
              </a:ext>
            </a:extLst>
          </p:cNvPr>
          <p:cNvSpPr/>
          <p:nvPr/>
        </p:nvSpPr>
        <p:spPr>
          <a:xfrm>
            <a:off x="2822435" y="1198482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derecho de las comunidades indígenas a organizar su justicia.</a:t>
            </a:r>
          </a:p>
          <a:p>
            <a:pPr algn="ctr"/>
            <a:endParaRPr lang="es-419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9527D4F-D724-FEC1-F3B9-2587E19F765D}"/>
              </a:ext>
            </a:extLst>
          </p:cNvPr>
          <p:cNvSpPr/>
          <p:nvPr/>
        </p:nvSpPr>
        <p:spPr>
          <a:xfrm>
            <a:off x="5301238" y="1218776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Los asuntos que el sistema “posibilita” para “que se de” la justicia propia. </a:t>
            </a:r>
            <a:endParaRPr lang="es-419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504EDE7-5FEA-85FB-7A08-E6F37A4773A4}"/>
              </a:ext>
            </a:extLst>
          </p:cNvPr>
          <p:cNvSpPr/>
          <p:nvPr/>
        </p:nvSpPr>
        <p:spPr>
          <a:xfrm>
            <a:off x="8789100" y="1218776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modo como el sistema dominante “entiende” los alcances de la justicia propia. </a:t>
            </a:r>
          </a:p>
          <a:p>
            <a:pPr algn="ctr"/>
            <a:endParaRPr lang="es-419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A55D189-ECAB-1A9D-E97A-48C3FFA4EEF7}"/>
              </a:ext>
            </a:extLst>
          </p:cNvPr>
          <p:cNvSpPr txBox="1"/>
          <p:nvPr/>
        </p:nvSpPr>
        <p:spPr>
          <a:xfrm>
            <a:off x="8488381" y="2626816"/>
            <a:ext cx="28108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CR" sz="2400" b="1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debate entre:</a:t>
            </a:r>
            <a:endParaRPr lang="es-419" sz="2400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70BA3B6-22A5-246A-AADD-1A9ED817BAD2}"/>
              </a:ext>
            </a:extLst>
          </p:cNvPr>
          <p:cNvSpPr txBox="1"/>
          <p:nvPr/>
        </p:nvSpPr>
        <p:spPr>
          <a:xfrm>
            <a:off x="9387061" y="3986784"/>
            <a:ext cx="263729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Autonomía:</a:t>
            </a:r>
            <a:r>
              <a:rPr lang="es-CR" sz="2400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Los pueblos indígenas </a:t>
            </a:r>
            <a:r>
              <a:rPr lang="es-ES" u="sng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deciden lo que más les conviene</a:t>
            </a:r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(sus prioridades) </a:t>
            </a:r>
            <a:r>
              <a:rPr lang="es-ES" sz="1600" b="1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Art 7.1. Convenio 169 OIT.</a:t>
            </a:r>
            <a:endParaRPr lang="es-419" sz="2400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132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4/25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6" name="CuadroTexto 2">
            <a:extLst>
              <a:ext uri="{FF2B5EF4-FFF2-40B4-BE49-F238E27FC236}">
                <a16:creationId xmlns:a16="http://schemas.microsoft.com/office/drawing/2014/main" id="{5B47EA01-5949-5EBF-C82E-B7C5FFA2F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5757" y="509611"/>
            <a:ext cx="3138103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Concepto de “Derecho consuetudinario”.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altLang="es-419" b="1" dirty="0">
              <a:latin typeface="Book Antiqua" panose="020406020503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El derecho internacional de los derechos humanos y jurisdicción constitucional.</a:t>
            </a:r>
          </a:p>
          <a:p>
            <a:pPr algn="just"/>
            <a:endParaRPr lang="es-ES" altLang="es-419" dirty="0">
              <a:latin typeface="Book Antiqua" panose="020406020503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Justicia propia y defensa de los intereses indígenas frente a terceros.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altLang="es-419" b="1" dirty="0">
              <a:latin typeface="Book Antiqua" panose="020406020503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El sistema pluralista jurídico costarricense.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altLang="es-419" b="1" dirty="0">
              <a:latin typeface="Book Antiqua" panose="020406020503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altLang="es-419" b="1" dirty="0">
                <a:latin typeface="Book Antiqua" panose="02040602050305030304" pitchFamily="18" charset="0"/>
              </a:rPr>
              <a:t>La autonomía indígena: marco de referencia de los derechos indígenas</a:t>
            </a:r>
            <a:r>
              <a:rPr lang="es-ES" altLang="es-419" dirty="0">
                <a:latin typeface="Book Antiqua" panose="02040602050305030304" pitchFamily="18" charset="0"/>
              </a:rPr>
              <a:t>.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B06D5E5B-F727-27CC-C6D3-E7A4FCE739B5}"/>
              </a:ext>
            </a:extLst>
          </p:cNvPr>
          <p:cNvSpPr/>
          <p:nvPr/>
        </p:nvSpPr>
        <p:spPr>
          <a:xfrm>
            <a:off x="2756061" y="3187267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Derecho consuetudinario como expresión de la organización propia.</a:t>
            </a:r>
          </a:p>
          <a:p>
            <a:pPr algn="ctr"/>
            <a:endParaRPr lang="es-419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F1BE585-5FF2-1F07-387B-61B8C6EBC140}"/>
              </a:ext>
            </a:extLst>
          </p:cNvPr>
          <p:cNvSpPr/>
          <p:nvPr/>
        </p:nvSpPr>
        <p:spPr>
          <a:xfrm>
            <a:off x="4391598" y="797867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Jurisdicción constitucional y derecho a la justicia propia indígena.</a:t>
            </a:r>
          </a:p>
          <a:p>
            <a:pPr algn="ctr"/>
            <a:endParaRPr lang="es-419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3912F9A8-A34E-D893-CB82-EC1D4DB1F952}"/>
              </a:ext>
            </a:extLst>
          </p:cNvPr>
          <p:cNvSpPr/>
          <p:nvPr/>
        </p:nvSpPr>
        <p:spPr>
          <a:xfrm>
            <a:off x="6022944" y="3187267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Entes comunitarios de justicia propia indígena y la Sala Constitucional.</a:t>
            </a:r>
          </a:p>
          <a:p>
            <a:pPr algn="ctr"/>
            <a:endParaRPr lang="es-419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C34ABD3-DDA4-F637-DD1B-3BF33ECD1AD9}"/>
              </a:ext>
            </a:extLst>
          </p:cNvPr>
          <p:cNvSpPr/>
          <p:nvPr/>
        </p:nvSpPr>
        <p:spPr>
          <a:xfrm>
            <a:off x="557785" y="1079085"/>
            <a:ext cx="1882520" cy="42163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Desafío del pluralismo: autonomía versus integracionismo mediático.</a:t>
            </a:r>
          </a:p>
          <a:p>
            <a:pPr algn="ctr"/>
            <a:endParaRPr lang="es-419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AFF90A8-F48B-84D5-2CC7-A8FB0D98D8E6}"/>
              </a:ext>
            </a:extLst>
          </p:cNvPr>
          <p:cNvSpPr txBox="1"/>
          <p:nvPr/>
        </p:nvSpPr>
        <p:spPr>
          <a:xfrm>
            <a:off x="491488" y="5413802"/>
            <a:ext cx="2036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Integracionismo vrs. autonomía.</a:t>
            </a:r>
            <a:endParaRPr lang="es-419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8FA31F6-D12F-A9F6-FD64-3C2C1E4FBA2B}"/>
              </a:ext>
            </a:extLst>
          </p:cNvPr>
          <p:cNvSpPr txBox="1"/>
          <p:nvPr/>
        </p:nvSpPr>
        <p:spPr>
          <a:xfrm>
            <a:off x="4008980" y="2258431"/>
            <a:ext cx="31381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Constitucionalización de la justicia propia indígena.</a:t>
            </a:r>
            <a:endParaRPr lang="es-419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670AB7A-80A4-87C6-406A-54B3424C7D77}"/>
              </a:ext>
            </a:extLst>
          </p:cNvPr>
          <p:cNvSpPr txBox="1"/>
          <p:nvPr/>
        </p:nvSpPr>
        <p:spPr>
          <a:xfrm>
            <a:off x="2923702" y="4767471"/>
            <a:ext cx="20368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Derecho Consuetudinario indígena.</a:t>
            </a:r>
            <a:endParaRPr lang="es-419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6175E82-F0A5-9115-4C77-2F4CFBD2C9A5}"/>
              </a:ext>
            </a:extLst>
          </p:cNvPr>
          <p:cNvSpPr txBox="1"/>
          <p:nvPr/>
        </p:nvSpPr>
        <p:spPr>
          <a:xfrm>
            <a:off x="6096000" y="4813637"/>
            <a:ext cx="2036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b="1" kern="100" dirty="0">
                <a:solidFill>
                  <a:srgbClr val="FF0000"/>
                </a:solidFill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Organzación indígena.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993061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5/25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69F1185-9613-5AC5-4B49-ED35774FBC01}"/>
              </a:ext>
            </a:extLst>
          </p:cNvPr>
          <p:cNvSpPr txBox="1"/>
          <p:nvPr/>
        </p:nvSpPr>
        <p:spPr>
          <a:xfrm>
            <a:off x="1682495" y="655214"/>
            <a:ext cx="79095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Los temas que aborda el estudio.</a:t>
            </a:r>
            <a:endParaRPr lang="es-419" sz="2800" b="1" kern="100" dirty="0">
              <a:solidFill>
                <a:srgbClr val="FF0000"/>
              </a:solidFill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E840B99-A950-361E-2464-CC55A7C6FA70}"/>
              </a:ext>
            </a:extLst>
          </p:cNvPr>
          <p:cNvSpPr/>
          <p:nvPr/>
        </p:nvSpPr>
        <p:spPr>
          <a:xfrm>
            <a:off x="823506" y="1459417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 vida de los pueblos indígenas en la realidad costarricense.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E32C6D3-9D0F-2D15-85A7-D148CBB50F8B}"/>
              </a:ext>
            </a:extLst>
          </p:cNvPr>
          <p:cNvSpPr/>
          <p:nvPr/>
        </p:nvSpPr>
        <p:spPr>
          <a:xfrm>
            <a:off x="3860867" y="1459417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 método para abordar los derechos indígenas.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3B91AC0-BEAC-6D01-E1C8-0E3CCA0AB8AB}"/>
              </a:ext>
            </a:extLst>
          </p:cNvPr>
          <p:cNvSpPr/>
          <p:nvPr/>
        </p:nvSpPr>
        <p:spPr>
          <a:xfrm>
            <a:off x="7382640" y="1439858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derecho consuetudinario indígena.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C6CEC0F-CE44-8C1F-2EED-01F1FCD5BBA0}"/>
              </a:ext>
            </a:extLst>
          </p:cNvPr>
          <p:cNvSpPr/>
          <p:nvPr/>
        </p:nvSpPr>
        <p:spPr>
          <a:xfrm>
            <a:off x="823506" y="3938019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pluralismo jurídico.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94A84616-2C08-E9BC-96A5-0E505969F1A4}"/>
              </a:ext>
            </a:extLst>
          </p:cNvPr>
          <p:cNvSpPr/>
          <p:nvPr/>
        </p:nvSpPr>
        <p:spPr>
          <a:xfrm>
            <a:off x="3886584" y="3938019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enfoque de la autonomía indígena. 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01BC719-E0B0-9F0A-34BE-64CDDDC8EC91}"/>
              </a:ext>
            </a:extLst>
          </p:cNvPr>
          <p:cNvSpPr/>
          <p:nvPr/>
        </p:nvSpPr>
        <p:spPr>
          <a:xfrm>
            <a:off x="7499305" y="3938019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 “justicia propia indígena” como un mecanismo de defensa de las culturas indígenas. </a:t>
            </a:r>
          </a:p>
        </p:txBody>
      </p:sp>
    </p:spTree>
    <p:extLst>
      <p:ext uri="{BB962C8B-B14F-4D97-AF65-F5344CB8AC3E}">
        <p14:creationId xmlns:p14="http://schemas.microsoft.com/office/powerpoint/2010/main" val="3398934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6/25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69F1185-9613-5AC5-4B49-ED35774FBC01}"/>
              </a:ext>
            </a:extLst>
          </p:cNvPr>
          <p:cNvSpPr txBox="1"/>
          <p:nvPr/>
        </p:nvSpPr>
        <p:spPr>
          <a:xfrm>
            <a:off x="1920239" y="2685182"/>
            <a:ext cx="790956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 vida de los pueblos indígenas en la realidad costarricense.</a:t>
            </a:r>
          </a:p>
        </p:txBody>
      </p:sp>
    </p:spTree>
    <p:extLst>
      <p:ext uri="{BB962C8B-B14F-4D97-AF65-F5344CB8AC3E}">
        <p14:creationId xmlns:p14="http://schemas.microsoft.com/office/powerpoint/2010/main" val="1442053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>
            <a:extLst>
              <a:ext uri="{FF2B5EF4-FFF2-40B4-BE49-F238E27FC236}">
                <a16:creationId xmlns:a16="http://schemas.microsoft.com/office/drawing/2014/main" id="{53654388-6B4C-E387-9BD0-431DBC7DA249}"/>
              </a:ext>
            </a:extLst>
          </p:cNvPr>
          <p:cNvSpPr/>
          <p:nvPr/>
        </p:nvSpPr>
        <p:spPr>
          <a:xfrm>
            <a:off x="322707" y="6215383"/>
            <a:ext cx="1428750" cy="42862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s-CR" sz="1000" b="1" dirty="0"/>
              <a:t>7/25</a:t>
            </a:r>
            <a:r>
              <a:rPr lang="es-CR" sz="1000" dirty="0"/>
              <a:t> </a:t>
            </a: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8D938637-C05A-18A7-81C4-A2015D433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976" y="234523"/>
            <a:ext cx="1029614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419" sz="1800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"TERRITORIOS DE IDENTIDAD HISTORICO-REGIONAL"</a:t>
            </a:r>
            <a:endParaRPr lang="es-CR" altLang="es-419" sz="1800" b="1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419" sz="1800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"IDENTIDAD HISTORICO-REGIONAL" DE LOS PUEBLOS INDÍGENAS EN COSTA RICA. </a:t>
            </a:r>
          </a:p>
        </p:txBody>
      </p:sp>
      <p:graphicFrame>
        <p:nvGraphicFramePr>
          <p:cNvPr id="7172" name="Object 3">
            <a:extLst>
              <a:ext uri="{FF2B5EF4-FFF2-40B4-BE49-F238E27FC236}">
                <a16:creationId xmlns:a16="http://schemas.microsoft.com/office/drawing/2014/main" id="{147502FE-E898-C69D-E7FD-089FF67FBA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8577349"/>
              </p:ext>
            </p:extLst>
          </p:nvPr>
        </p:nvGraphicFramePr>
        <p:xfrm>
          <a:off x="6400800" y="1149154"/>
          <a:ext cx="5612510" cy="5092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n de mapa de bits" r:id="rId2" imgW="5791320" imgH="5105520" progId="Paint.Picture">
                  <p:embed/>
                </p:oleObj>
              </mc:Choice>
              <mc:Fallback>
                <p:oleObj name="Imagen de mapa de bits" r:id="rId2" imgW="5791320" imgH="5105520" progId="Paint.Picture">
                  <p:embed/>
                  <p:pic>
                    <p:nvPicPr>
                      <p:cNvPr id="7172" name="Object 3">
                        <a:extLst>
                          <a:ext uri="{FF2B5EF4-FFF2-40B4-BE49-F238E27FC236}">
                            <a16:creationId xmlns:a16="http://schemas.microsoft.com/office/drawing/2014/main" id="{147502FE-E898-C69D-E7FD-089FF67FBA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1149154"/>
                        <a:ext cx="5612510" cy="50927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7 Tabla">
            <a:extLst>
              <a:ext uri="{FF2B5EF4-FFF2-40B4-BE49-F238E27FC236}">
                <a16:creationId xmlns:a16="http://schemas.microsoft.com/office/drawing/2014/main" id="{8D06492B-1D81-8821-51B9-CEBBA0C533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075320"/>
              </p:ext>
            </p:extLst>
          </p:nvPr>
        </p:nvGraphicFramePr>
        <p:xfrm>
          <a:off x="256032" y="1149154"/>
          <a:ext cx="6144768" cy="5568005"/>
        </p:xfrm>
        <a:graphic>
          <a:graphicData uri="http://schemas.openxmlformats.org/drawingml/2006/table">
            <a:tbl>
              <a:tblPr/>
              <a:tblGrid>
                <a:gridCol w="18326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00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latin typeface="Book Antiqua" panose="02040602050305030304" pitchFamily="18" charset="0"/>
                          <a:ea typeface="Times New Roman"/>
                        </a:rPr>
                        <a:t>TERRITORIO DE IDENTIDAD HISTORICO REGIONAL: 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latin typeface="Book Antiqua" panose="02040602050305030304" pitchFamily="18" charset="0"/>
                          <a:ea typeface="Times New Roman"/>
                        </a:rPr>
                        <a:t>PUEBLOS INDIGENAS QUE HABITAN TAL JURISDICCION: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latin typeface="Book Antiqua" panose="02040602050305030304" pitchFamily="18" charset="0"/>
                          <a:ea typeface="Times New Roman"/>
                        </a:rPr>
                        <a:t>TERRITORIOS INDIGENAS COMPRENDIDOS: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2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i="1" spc="-15">
                          <a:solidFill>
                            <a:srgbClr val="FF000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TALAMANCA,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Bríbris y Cabécares.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Talamanca Bríbri.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Talamanca Cabecar.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Kékoldi.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6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i="1" spc="-15">
                          <a:solidFill>
                            <a:srgbClr val="FF000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ESTRELLA,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Cabécares.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Tayní.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Telire.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2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i="1" spc="-15" dirty="0">
                          <a:solidFill>
                            <a:srgbClr val="FF000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CHIRRIPÓ,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Cabécares.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Alto Chirripó (Duchí)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Bajo Chirripó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Nairí Awari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3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spc="-15">
                          <a:solidFill>
                            <a:srgbClr val="FF000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GUATUSO,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Malekus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 Antiqua" panose="02040602050305030304" pitchFamily="18" charset="0"/>
                          <a:ea typeface="Times New Roman"/>
                        </a:rPr>
                        <a:t>Guatuso.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291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i="1" spc="-15">
                          <a:solidFill>
                            <a:srgbClr val="FF000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BUENOS AIRES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 err="1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Bríbris</a:t>
                      </a:r>
                      <a:r>
                        <a:rPr lang="es-ES_tradnl" sz="1400" dirty="0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.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Cabécares.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 err="1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Brunkas</a:t>
                      </a:r>
                      <a:r>
                        <a:rPr lang="es-ES_tradnl" sz="1400" dirty="0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.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 err="1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Teribes</a:t>
                      </a:r>
                      <a:r>
                        <a:rPr lang="es-ES_tradnl" sz="1400" dirty="0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.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Cabagra.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Salitre.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Ujarrás.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China Qichá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Boruca.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Curré.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>
                          <a:latin typeface="Book Antiqua" panose="02040602050305030304" pitchFamily="18" charset="0"/>
                          <a:ea typeface="Times New Roman"/>
                        </a:rPr>
                        <a:t>Térraba.</a:t>
                      </a:r>
                      <a:endParaRPr lang="es-CR" sz="280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04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i="1" spc="-15" dirty="0">
                          <a:solidFill>
                            <a:srgbClr val="FF000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GUAYMÍ</a:t>
                      </a:r>
                      <a:r>
                        <a:rPr lang="es-ES_tradnl" sz="1400" b="1" i="0" spc="-15" dirty="0">
                          <a:solidFill>
                            <a:srgbClr val="FF000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 </a:t>
                      </a:r>
                      <a:r>
                        <a:rPr lang="es-ES_tradnl" sz="1400" b="1" i="1" spc="-15" dirty="0">
                          <a:solidFill>
                            <a:srgbClr val="FF000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(Ngabe)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 err="1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Guaymies</a:t>
                      </a:r>
                      <a:r>
                        <a:rPr lang="es-ES_tradnl" sz="1400" dirty="0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 (</a:t>
                      </a:r>
                      <a:r>
                        <a:rPr lang="es-ES_tradnl" sz="1400" dirty="0" err="1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Ngabes</a:t>
                      </a:r>
                      <a:r>
                        <a:rPr lang="es-ES_tradnl" sz="1400" dirty="0">
                          <a:solidFill>
                            <a:srgbClr val="0000FF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)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>
                          <a:latin typeface="Book Antiqua" panose="02040602050305030304" pitchFamily="18" charset="0"/>
                          <a:ea typeface="Times New Roman"/>
                        </a:rPr>
                        <a:t>Guaymí Coto Brus.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>
                          <a:latin typeface="Book Antiqua" panose="02040602050305030304" pitchFamily="18" charset="0"/>
                          <a:ea typeface="Times New Roman"/>
                        </a:rPr>
                        <a:t>Guaymí Conte Burica.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>
                          <a:latin typeface="Book Antiqua" panose="02040602050305030304" pitchFamily="18" charset="0"/>
                          <a:ea typeface="Times New Roman"/>
                        </a:rPr>
                        <a:t>Guaymí Osa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>
                          <a:latin typeface="Book Antiqua" panose="02040602050305030304" pitchFamily="18" charset="0"/>
                          <a:ea typeface="Times New Roman"/>
                        </a:rPr>
                        <a:t>G. Abrojo Montezuma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dirty="0">
                          <a:latin typeface="Book Antiqua" panose="02040602050305030304" pitchFamily="18" charset="0"/>
                          <a:ea typeface="Times New Roman"/>
                        </a:rPr>
                        <a:t>Altos de San Antonio</a:t>
                      </a:r>
                      <a:endParaRPr lang="es-CR" sz="2800" dirty="0"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61C25E98-2D52-D0A0-18E0-F1A789CDA091}"/>
              </a:ext>
            </a:extLst>
          </p:cNvPr>
          <p:cNvSpPr txBox="1"/>
          <p:nvPr/>
        </p:nvSpPr>
        <p:spPr>
          <a:xfrm>
            <a:off x="6306121" y="5925510"/>
            <a:ext cx="58018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b="1" dirty="0">
                <a:solidFill>
                  <a:srgbClr val="FF0000"/>
                </a:solidFill>
                <a:latin typeface="Book Antiqua" panose="02040602050305030304" pitchFamily="18" charset="0"/>
              </a:rPr>
              <a:t>L</a:t>
            </a:r>
            <a:r>
              <a:rPr lang="es-419" b="1" dirty="0">
                <a:solidFill>
                  <a:srgbClr val="FF0000"/>
                </a:solidFill>
                <a:latin typeface="Book Antiqua" panose="02040602050305030304" pitchFamily="18" charset="0"/>
              </a:rPr>
              <a:t>as áreas marcadas</a:t>
            </a:r>
            <a:r>
              <a:rPr lang="es-419" b="1" dirty="0">
                <a:latin typeface="Book Antiqua" panose="02040602050305030304" pitchFamily="18" charset="0"/>
              </a:rPr>
              <a:t> en negro </a:t>
            </a:r>
            <a:r>
              <a:rPr lang="es-419" b="1" dirty="0">
                <a:solidFill>
                  <a:srgbClr val="FF0000"/>
                </a:solidFill>
                <a:latin typeface="Book Antiqua" panose="02040602050305030304" pitchFamily="18" charset="0"/>
              </a:rPr>
              <a:t>son territorios indígenas.</a:t>
            </a:r>
            <a:endParaRPr lang="es-419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8/25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7805918-2BDE-E784-77C4-6AA68C188F55}"/>
              </a:ext>
            </a:extLst>
          </p:cNvPr>
          <p:cNvSpPr/>
          <p:nvPr/>
        </p:nvSpPr>
        <p:spPr>
          <a:xfrm>
            <a:off x="3397753" y="269116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7% de la extensión de la cabida terrestre del país, son territorios indígenas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83D0D9D-927A-7955-234E-36DDEFF4E9AE}"/>
              </a:ext>
            </a:extLst>
          </p:cNvPr>
          <p:cNvSpPr/>
          <p:nvPr/>
        </p:nvSpPr>
        <p:spPr>
          <a:xfrm>
            <a:off x="3397753" y="1967554"/>
            <a:ext cx="3935735" cy="10540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Personas nacen y su idioma materno no es el español, sino el maleku, el bribri, el cabécar, el Ngabere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604B920-B741-BAE8-EBD7-D712BF031EC9}"/>
              </a:ext>
            </a:extLst>
          </p:cNvPr>
          <p:cNvSpPr/>
          <p:nvPr/>
        </p:nvSpPr>
        <p:spPr>
          <a:xfrm>
            <a:off x="8275323" y="323534"/>
            <a:ext cx="3231825" cy="14061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500 años de expoliación cultural y aún se mantienen idiomas, y tradiciones ancestrales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36B5AA4-0267-F33B-25B7-6E7CB1AE867A}"/>
              </a:ext>
            </a:extLst>
          </p:cNvPr>
          <p:cNvSpPr/>
          <p:nvPr/>
        </p:nvSpPr>
        <p:spPr>
          <a:xfrm>
            <a:off x="5836538" y="296325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Distritos en algunos cantones: La mayoría de la población es indígena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7ABF7B8-79CB-B038-7EB4-AAB9960CCE5A}"/>
              </a:ext>
            </a:extLst>
          </p:cNvPr>
          <p:cNvSpPr/>
          <p:nvPr/>
        </p:nvSpPr>
        <p:spPr>
          <a:xfrm>
            <a:off x="7671997" y="1895489"/>
            <a:ext cx="3935735" cy="11981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Resistencia indígena marca que en pleno siglo XXI se mantengan dinámicas de resolución tradicional de casos.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BF77CF4-7B4B-A43D-5CC2-C9765BD73271}"/>
              </a:ext>
            </a:extLst>
          </p:cNvPr>
          <p:cNvSpPr/>
          <p:nvPr/>
        </p:nvSpPr>
        <p:spPr>
          <a:xfrm>
            <a:off x="1019083" y="1378143"/>
            <a:ext cx="2209416" cy="7574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 realidad.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EB73739-D975-F394-B271-B3063218BF00}"/>
              </a:ext>
            </a:extLst>
          </p:cNvPr>
          <p:cNvSpPr/>
          <p:nvPr/>
        </p:nvSpPr>
        <p:spPr>
          <a:xfrm>
            <a:off x="1188337" y="4678493"/>
            <a:ext cx="2209416" cy="8555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Las amenazas.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C863046-E6C8-10EA-46CD-1E7D82D9253B}"/>
              </a:ext>
            </a:extLst>
          </p:cNvPr>
          <p:cNvSpPr/>
          <p:nvPr/>
        </p:nvSpPr>
        <p:spPr>
          <a:xfrm>
            <a:off x="6578924" y="5159479"/>
            <a:ext cx="1542672" cy="11659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Tierras indígenas en manos no indígenas. 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C998020-9FBA-B34B-7F0D-BFE177967CA1}"/>
              </a:ext>
            </a:extLst>
          </p:cNvPr>
          <p:cNvSpPr/>
          <p:nvPr/>
        </p:nvSpPr>
        <p:spPr>
          <a:xfrm>
            <a:off x="8660898" y="3622770"/>
            <a:ext cx="1607041" cy="12690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Territorios indígenas sin demarcación clara.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01BD6D5-6901-7F00-7B33-B6F9E9A2D3C8}"/>
              </a:ext>
            </a:extLst>
          </p:cNvPr>
          <p:cNvSpPr/>
          <p:nvPr/>
        </p:nvSpPr>
        <p:spPr>
          <a:xfrm>
            <a:off x="8580307" y="4987104"/>
            <a:ext cx="1768222" cy="15495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 territorio indígena aún en propiedad del ITCO (hoy INDER).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D418509-1521-D90B-712F-2BDCD0B257CC}"/>
              </a:ext>
            </a:extLst>
          </p:cNvPr>
          <p:cNvSpPr/>
          <p:nvPr/>
        </p:nvSpPr>
        <p:spPr>
          <a:xfrm>
            <a:off x="3910796" y="4435742"/>
            <a:ext cx="2209416" cy="13411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Acciones integracionistas hegemónicas afecta concepciones indígenas.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8EE05EAA-426D-BF6C-3840-A3B7D3BDB512}"/>
              </a:ext>
            </a:extLst>
          </p:cNvPr>
          <p:cNvSpPr/>
          <p:nvPr/>
        </p:nvSpPr>
        <p:spPr>
          <a:xfrm>
            <a:off x="10440388" y="4192989"/>
            <a:ext cx="1607040" cy="13411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Presiones sobre sus tierras y recursos.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B6808A5-A328-EFA0-AFCE-CC177ECB2DBA}"/>
              </a:ext>
            </a:extLst>
          </p:cNvPr>
          <p:cNvSpPr/>
          <p:nvPr/>
        </p:nvSpPr>
        <p:spPr>
          <a:xfrm>
            <a:off x="6461568" y="3622770"/>
            <a:ext cx="1743840" cy="13411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Limitaciones al derecho de disposición de áreas naturales.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4B4E8B05-5AC7-F63D-6FE2-63ED50D46028}"/>
              </a:ext>
            </a:extLst>
          </p:cNvPr>
          <p:cNvCxnSpPr/>
          <p:nvPr/>
        </p:nvCxnSpPr>
        <p:spPr>
          <a:xfrm>
            <a:off x="1792224" y="2267712"/>
            <a:ext cx="0" cy="22402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7A3E3015-7553-A6EC-3A37-02D8D74D8068}"/>
              </a:ext>
            </a:extLst>
          </p:cNvPr>
          <p:cNvCxnSpPr>
            <a:cxnSpLocks/>
          </p:cNvCxnSpPr>
          <p:nvPr/>
        </p:nvCxnSpPr>
        <p:spPr>
          <a:xfrm flipV="1">
            <a:off x="2319528" y="2383456"/>
            <a:ext cx="0" cy="20522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609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>
            <a:extLst>
              <a:ext uri="{FF2B5EF4-FFF2-40B4-BE49-F238E27FC236}">
                <a16:creationId xmlns:a16="http://schemas.microsoft.com/office/drawing/2014/main" id="{0390A734-C716-E008-715C-08E910A90AA1}"/>
              </a:ext>
            </a:extLst>
          </p:cNvPr>
          <p:cNvSpPr/>
          <p:nvPr/>
        </p:nvSpPr>
        <p:spPr>
          <a:xfrm>
            <a:off x="435482" y="6178487"/>
            <a:ext cx="1768221" cy="615505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0">
                <a:schemeClr val="bg1">
                  <a:lumMod val="95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b="1" dirty="0"/>
              <a:t>9/25 Rubén Chacón Castro.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000" dirty="0"/>
              <a:t>Pluralismo y Derecho. Consuetudinario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B5B6E57E-CC70-E71A-E0C5-938726A373A9}"/>
              </a:ext>
            </a:extLst>
          </p:cNvPr>
          <p:cNvSpPr/>
          <p:nvPr/>
        </p:nvSpPr>
        <p:spPr>
          <a:xfrm>
            <a:off x="601880" y="1722779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Los derechos</a:t>
            </a: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 los pueblos indígenas en el sistema costarricense.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24F76DB-8751-3BB7-3228-EBB40AAEDA74}"/>
              </a:ext>
            </a:extLst>
          </p:cNvPr>
          <p:cNvSpPr/>
          <p:nvPr/>
        </p:nvSpPr>
        <p:spPr>
          <a:xfrm>
            <a:off x="3192405" y="421175"/>
            <a:ext cx="2209416" cy="9692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 Ley General de terrenos Baldíos de 1939. (art</a:t>
            </a:r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8)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9F85D3E-1636-0C69-41CC-FA0D7AC9CB68}"/>
              </a:ext>
            </a:extLst>
          </p:cNvPr>
          <p:cNvSpPr/>
          <p:nvPr/>
        </p:nvSpPr>
        <p:spPr>
          <a:xfrm>
            <a:off x="5903034" y="421175"/>
            <a:ext cx="2209416" cy="9692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Convenio 107 de la OIT . 1959.</a:t>
            </a:r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D8AF183E-47E5-2CB0-583E-13C1F00DC93A}"/>
              </a:ext>
            </a:extLst>
          </p:cNvPr>
          <p:cNvSpPr/>
          <p:nvPr/>
        </p:nvSpPr>
        <p:spPr>
          <a:xfrm>
            <a:off x="3274884" y="1959857"/>
            <a:ext cx="2209416" cy="9692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Reforma Art. 10-48 Constitución Política. 1989.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63CF696-08C2-D04F-18CD-B5A59BB0428C}"/>
              </a:ext>
            </a:extLst>
          </p:cNvPr>
          <p:cNvSpPr/>
          <p:nvPr/>
        </p:nvSpPr>
        <p:spPr>
          <a:xfrm>
            <a:off x="8620893" y="175511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Ley Ind</a:t>
            </a:r>
            <a:r>
              <a:rPr lang="es-CR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ígena 1977: Art. 4. Estructuras comunitarias tradicionales</a:t>
            </a:r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2F938395-CFB2-2C67-2C68-8143DC711C88}"/>
              </a:ext>
            </a:extLst>
          </p:cNvPr>
          <p:cNvSpPr/>
          <p:nvPr/>
        </p:nvSpPr>
        <p:spPr>
          <a:xfrm>
            <a:off x="8620893" y="3409086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Reforma Art. 1 Constitución Política. 2015.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7F9C8F12-3249-8366-7CCF-CDEF36697530}"/>
              </a:ext>
            </a:extLst>
          </p:cNvPr>
          <p:cNvSpPr/>
          <p:nvPr/>
        </p:nvSpPr>
        <p:spPr>
          <a:xfrm>
            <a:off x="5903034" y="3218513"/>
            <a:ext cx="2209416" cy="17320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Voto 20139-2014. derecho consuetudinario en la lucha por la defensa territorial. </a:t>
            </a:r>
          </a:p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58CB11E5-BF96-D371-ACEE-A05D49551787}"/>
              </a:ext>
            </a:extLst>
          </p:cNvPr>
          <p:cNvSpPr/>
          <p:nvPr/>
        </p:nvSpPr>
        <p:spPr>
          <a:xfrm>
            <a:off x="8620893" y="1764349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Voto 3003-92. Sala IV. Derecho a juzgar sus propios asuntos.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4224F06C-80C7-E3F2-290E-839B5CE0D08A}"/>
              </a:ext>
            </a:extLst>
          </p:cNvPr>
          <p:cNvSpPr/>
          <p:nvPr/>
        </p:nvSpPr>
        <p:spPr>
          <a:xfrm>
            <a:off x="3274884" y="3450032"/>
            <a:ext cx="2209416" cy="14605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Voto 12743-2004 Sala IV. Principios de la justicia propia.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B6FDE42-F89C-0EDD-7124-930997DF40F7}"/>
              </a:ext>
            </a:extLst>
          </p:cNvPr>
          <p:cNvSpPr/>
          <p:nvPr/>
        </p:nvSpPr>
        <p:spPr>
          <a:xfrm>
            <a:off x="5903034" y="1907448"/>
            <a:ext cx="2209416" cy="9692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0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Convenio 169 de la OIT. 1992</a:t>
            </a:r>
            <a:endParaRPr lang="es-ES" kern="1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3AEF86B5-1207-8CD1-F446-F9F9C6DBAC19}"/>
              </a:ext>
            </a:extLst>
          </p:cNvPr>
          <p:cNvCxnSpPr/>
          <p:nvPr/>
        </p:nvCxnSpPr>
        <p:spPr>
          <a:xfrm>
            <a:off x="1319592" y="5541264"/>
            <a:ext cx="9698928" cy="640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A9AF64D1-7AB4-273E-5416-DE441DCE75B1}"/>
              </a:ext>
            </a:extLst>
          </p:cNvPr>
          <p:cNvCxnSpPr>
            <a:cxnSpLocks/>
          </p:cNvCxnSpPr>
          <p:nvPr/>
        </p:nvCxnSpPr>
        <p:spPr>
          <a:xfrm>
            <a:off x="1874520" y="5431536"/>
            <a:ext cx="0" cy="3749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49673240-0102-A8DE-0DC1-4A8AD6B4144F}"/>
              </a:ext>
            </a:extLst>
          </p:cNvPr>
          <p:cNvCxnSpPr>
            <a:cxnSpLocks/>
          </p:cNvCxnSpPr>
          <p:nvPr/>
        </p:nvCxnSpPr>
        <p:spPr>
          <a:xfrm>
            <a:off x="3782568" y="5431536"/>
            <a:ext cx="0" cy="3749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D2A53397-62A5-AE10-113E-CA4BB4BCC682}"/>
              </a:ext>
            </a:extLst>
          </p:cNvPr>
          <p:cNvCxnSpPr>
            <a:cxnSpLocks/>
          </p:cNvCxnSpPr>
          <p:nvPr/>
        </p:nvCxnSpPr>
        <p:spPr>
          <a:xfrm>
            <a:off x="5590032" y="5431536"/>
            <a:ext cx="0" cy="3749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F9DE6E5A-8ACB-E1BB-5600-6E672106D574}"/>
              </a:ext>
            </a:extLst>
          </p:cNvPr>
          <p:cNvCxnSpPr>
            <a:cxnSpLocks/>
          </p:cNvCxnSpPr>
          <p:nvPr/>
        </p:nvCxnSpPr>
        <p:spPr>
          <a:xfrm>
            <a:off x="7089648" y="5431536"/>
            <a:ext cx="0" cy="3749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B391BC5F-A535-CE09-FF85-76FBAECD5BCA}"/>
              </a:ext>
            </a:extLst>
          </p:cNvPr>
          <p:cNvCxnSpPr>
            <a:cxnSpLocks/>
          </p:cNvCxnSpPr>
          <p:nvPr/>
        </p:nvCxnSpPr>
        <p:spPr>
          <a:xfrm>
            <a:off x="8112450" y="5431536"/>
            <a:ext cx="0" cy="3749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BB0E6BBC-01D4-C844-FCF5-363C4B9D5B1C}"/>
              </a:ext>
            </a:extLst>
          </p:cNvPr>
          <p:cNvCxnSpPr>
            <a:cxnSpLocks/>
          </p:cNvCxnSpPr>
          <p:nvPr/>
        </p:nvCxnSpPr>
        <p:spPr>
          <a:xfrm>
            <a:off x="8548314" y="5417820"/>
            <a:ext cx="0" cy="3749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5F2F281A-CB62-7603-5425-D988C431B093}"/>
              </a:ext>
            </a:extLst>
          </p:cNvPr>
          <p:cNvCxnSpPr>
            <a:cxnSpLocks/>
          </p:cNvCxnSpPr>
          <p:nvPr/>
        </p:nvCxnSpPr>
        <p:spPr>
          <a:xfrm>
            <a:off x="9151818" y="5417820"/>
            <a:ext cx="0" cy="3749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6EDD85EF-37A0-1C43-67C9-0547F123511E}"/>
              </a:ext>
            </a:extLst>
          </p:cNvPr>
          <p:cNvCxnSpPr>
            <a:cxnSpLocks/>
          </p:cNvCxnSpPr>
          <p:nvPr/>
        </p:nvCxnSpPr>
        <p:spPr>
          <a:xfrm>
            <a:off x="9725601" y="5431536"/>
            <a:ext cx="0" cy="3749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93A9B6F0-7DCF-42BE-F01C-10B4D888A359}"/>
              </a:ext>
            </a:extLst>
          </p:cNvPr>
          <p:cNvCxnSpPr>
            <a:cxnSpLocks/>
          </p:cNvCxnSpPr>
          <p:nvPr/>
        </p:nvCxnSpPr>
        <p:spPr>
          <a:xfrm>
            <a:off x="10422834" y="5417820"/>
            <a:ext cx="0" cy="3749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710305E-8B51-613D-46D7-9DF6E7C25D5E}"/>
              </a:ext>
            </a:extLst>
          </p:cNvPr>
          <p:cNvSpPr txBox="1"/>
          <p:nvPr/>
        </p:nvSpPr>
        <p:spPr>
          <a:xfrm>
            <a:off x="1576577" y="5007340"/>
            <a:ext cx="95973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kern="100" dirty="0">
                <a:solidFill>
                  <a:srgbClr val="FF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1939                         1959                       1977                  1989               1992      2004   2014   2015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661847922"/>
      </p:ext>
    </p:extLst>
  </p:cSld>
  <p:clrMapOvr>
    <a:masterClrMapping/>
  </p:clrMapOvr>
</p:sld>
</file>

<file path=ppt/theme/theme1.xml><?xml version="1.0" encoding="utf-8"?>
<a:theme xmlns:a="http://schemas.openxmlformats.org/drawingml/2006/main" name="Gota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TM04033925[[fn=Gota]]</Template>
  <TotalTime>2806</TotalTime>
  <Words>2086</Words>
  <Application>Microsoft Office PowerPoint</Application>
  <PresentationFormat>Panorámica</PresentationFormat>
  <Paragraphs>278</Paragraphs>
  <Slides>25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2" baseType="lpstr">
      <vt:lpstr>Arial</vt:lpstr>
      <vt:lpstr>Book Antiqua</vt:lpstr>
      <vt:lpstr>Calibri</vt:lpstr>
      <vt:lpstr>Symbol</vt:lpstr>
      <vt:lpstr>Tw Cen MT</vt:lpstr>
      <vt:lpstr>Gota</vt:lpstr>
      <vt:lpstr>Imagen de mapa de bits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Rubén Chacón Castro</dc:creator>
  <cp:lastModifiedBy>Rubén Chacón Castro</cp:lastModifiedBy>
  <cp:revision>20</cp:revision>
  <dcterms:created xsi:type="dcterms:W3CDTF">2024-09-01T19:24:59Z</dcterms:created>
  <dcterms:modified xsi:type="dcterms:W3CDTF">2024-09-08T21:41:37Z</dcterms:modified>
</cp:coreProperties>
</file>