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5" r:id="rId1"/>
  </p:sldMasterIdLst>
  <p:sldIdLst>
    <p:sldId id="256" r:id="rId2"/>
    <p:sldId id="257" r:id="rId3"/>
    <p:sldId id="271" r:id="rId4"/>
    <p:sldId id="273" r:id="rId5"/>
    <p:sldId id="258" r:id="rId6"/>
    <p:sldId id="259" r:id="rId7"/>
    <p:sldId id="260" r:id="rId8"/>
    <p:sldId id="262" r:id="rId9"/>
    <p:sldId id="261" r:id="rId10"/>
    <p:sldId id="263" r:id="rId11"/>
    <p:sldId id="267" r:id="rId12"/>
    <p:sldId id="264" r:id="rId13"/>
    <p:sldId id="265" r:id="rId14"/>
    <p:sldId id="268" r:id="rId15"/>
    <p:sldId id="266" r:id="rId16"/>
    <p:sldId id="269" r:id="rId17"/>
    <p:sldId id="270" r:id="rId1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1" d="100"/>
          <a:sy n="81" d="100"/>
        </p:scale>
        <p:origin x="-1560" y="-7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EC29637-08CF-9F42-9491-87B489B4758F}" type="datetimeFigureOut">
              <a:rPr lang="es-ES" smtClean="0"/>
              <a:t>28/8/19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D57B0AA-AC8E-4463-ADAC-E87D09B82E4F}" type="slidenum">
              <a:rPr lang="en-US" smtClean="0"/>
              <a:t>‹Nr.›</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_tradnl" smtClean="0"/>
              <a:t>Clic para editar título</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AEC29637-08CF-9F42-9491-87B489B4758F}" type="datetimeFigureOut">
              <a:rPr lang="es-ES" smtClean="0"/>
              <a:t>28/8/19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AEC29637-08CF-9F42-9491-87B489B4758F}" type="datetimeFigureOut">
              <a:rPr lang="es-ES" smtClean="0"/>
              <a:t>28/8/19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_tradnl" smtClean="0"/>
              <a:t>Clic para editar título</a:t>
            </a:r>
            <a:endParaRPr lang="en-US" dirty="0"/>
          </a:p>
        </p:txBody>
      </p:sp>
      <p:sp>
        <p:nvSpPr>
          <p:cNvPr id="4" name="Date Placeholder 3"/>
          <p:cNvSpPr>
            <a:spLocks noGrp="1"/>
          </p:cNvSpPr>
          <p:nvPr>
            <p:ph type="dt" sz="half" idx="10"/>
          </p:nvPr>
        </p:nvSpPr>
        <p:spPr/>
        <p:txBody>
          <a:bodyPr/>
          <a:lstStyle/>
          <a:p>
            <a:fld id="{AEC29637-08CF-9F42-9491-87B489B4758F}" type="datetimeFigureOut">
              <a:rPr lang="es-ES" smtClean="0"/>
              <a:t>28/8/19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8984E31-21F0-CE4D-925D-42EFE47480F5}" type="slidenum">
              <a:rPr lang="es-ES" smtClean="0"/>
              <a:t>‹Nr.›</a:t>
            </a:fld>
            <a:endParaRPr lang="es-ES"/>
          </a:p>
        </p:txBody>
      </p:sp>
      <p:sp>
        <p:nvSpPr>
          <p:cNvPr id="8" name="Content Placeholder 7"/>
          <p:cNvSpPr>
            <a:spLocks noGrp="1"/>
          </p:cNvSpPr>
          <p:nvPr>
            <p:ph sz="quarter" idx="13"/>
          </p:nvPr>
        </p:nvSpPr>
        <p:spPr>
          <a:xfrm>
            <a:off x="609600" y="1600200"/>
            <a:ext cx="7924800" cy="4114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_tradnl" smtClean="0"/>
              <a:t>Clic para editar título</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AEC29637-08CF-9F42-9491-87B489B4758F}" type="datetimeFigureOut">
              <a:rPr lang="es-ES" smtClean="0"/>
              <a:t>28/8/19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_tradnl" smtClean="0"/>
              <a:t>Clic para editar título</a:t>
            </a:r>
            <a:endParaRPr lang="en-US" dirty="0"/>
          </a:p>
        </p:txBody>
      </p:sp>
      <p:sp>
        <p:nvSpPr>
          <p:cNvPr id="5" name="Date Placeholder 4"/>
          <p:cNvSpPr>
            <a:spLocks noGrp="1"/>
          </p:cNvSpPr>
          <p:nvPr>
            <p:ph type="dt" sz="half" idx="10"/>
          </p:nvPr>
        </p:nvSpPr>
        <p:spPr/>
        <p:txBody>
          <a:bodyPr/>
          <a:lstStyle/>
          <a:p>
            <a:fld id="{AEC29637-08CF-9F42-9491-87B489B4758F}" type="datetimeFigureOut">
              <a:rPr lang="es-ES" smtClean="0"/>
              <a:t>28/8/19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7" name="Date Placeholder 6"/>
          <p:cNvSpPr>
            <a:spLocks noGrp="1"/>
          </p:cNvSpPr>
          <p:nvPr>
            <p:ph type="dt" sz="half" idx="10"/>
          </p:nvPr>
        </p:nvSpPr>
        <p:spPr/>
        <p:txBody>
          <a:bodyPr/>
          <a:lstStyle/>
          <a:p>
            <a:fld id="{AEC29637-08CF-9F42-9491-87B489B4758F}" type="datetimeFigureOut">
              <a:rPr lang="es-ES" smtClean="0"/>
              <a:t>28/8/19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AEC29637-08CF-9F42-9491-87B489B4758F}" type="datetimeFigureOut">
              <a:rPr lang="es-ES" smtClean="0"/>
              <a:t>28/8/19</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C29637-08CF-9F42-9491-87B489B4758F}" type="datetimeFigureOut">
              <a:rPr lang="es-ES" smtClean="0"/>
              <a:t>28/8/19</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_tradnl" smtClean="0"/>
              <a:t>Clic para editar título</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EC29637-08CF-9F42-9491-87B489B4758F}" type="datetimeFigureOut">
              <a:rPr lang="es-ES" smtClean="0"/>
              <a:t>28/8/19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_tradnl" smtClean="0"/>
              <a:t>Clic para editar título</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EC29637-08CF-9F42-9491-87B489B4758F}" type="datetimeFigureOut">
              <a:rPr lang="es-ES" smtClean="0"/>
              <a:t>28/8/19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8984E31-21F0-CE4D-925D-42EFE47480F5}" type="slidenum">
              <a:rPr lang="es-ES" smtClean="0"/>
              <a:t>‹Nr.›</a:t>
            </a:fld>
            <a:endParaRPr lang="es-E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_tradnl" smtClean="0"/>
              <a:t>Clic para editar título</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EC29637-08CF-9F42-9491-87B489B4758F}" type="datetimeFigureOut">
              <a:rPr lang="es-ES" smtClean="0"/>
              <a:t>28/8/19</a:t>
            </a:fld>
            <a:endParaRPr lang="es-E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E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8984E31-21F0-CE4D-925D-42EFE47480F5}" type="slidenum">
              <a:rPr lang="es-ES" smtClean="0"/>
              <a:t>‹Nr.›</a:t>
            </a:fld>
            <a:endParaRPr lang="es-ES"/>
          </a:p>
        </p:txBody>
      </p:sp>
    </p:spTree>
  </p:cSld>
  <p:clrMap bg1="dk1" tx1="lt1" bg2="dk2" tx2="lt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p:txBody>
          <a:bodyPr>
            <a:normAutofit/>
          </a:bodyPr>
          <a:lstStyle/>
          <a:p>
            <a:r>
              <a:rPr lang="es-ES" dirty="0" smtClean="0"/>
              <a:t>Patricia Vega Jiménez</a:t>
            </a:r>
          </a:p>
          <a:p>
            <a:r>
              <a:rPr lang="es-ES" dirty="0" smtClean="0"/>
              <a:t>Centro de Investigación en Comunicación</a:t>
            </a:r>
          </a:p>
          <a:p>
            <a:r>
              <a:rPr lang="es-ES" dirty="0" smtClean="0"/>
              <a:t>Universidad de Costa Rica</a:t>
            </a:r>
            <a:endParaRPr lang="es-ES" dirty="0"/>
          </a:p>
        </p:txBody>
      </p:sp>
      <p:sp>
        <p:nvSpPr>
          <p:cNvPr id="2" name="Título 1"/>
          <p:cNvSpPr>
            <a:spLocks noGrp="1"/>
          </p:cNvSpPr>
          <p:nvPr>
            <p:ph type="ctrTitle"/>
          </p:nvPr>
        </p:nvSpPr>
        <p:spPr>
          <a:xfrm>
            <a:off x="685800" y="622911"/>
            <a:ext cx="7772400" cy="2977540"/>
          </a:xfrm>
        </p:spPr>
        <p:txBody>
          <a:bodyPr>
            <a:normAutofit/>
          </a:bodyPr>
          <a:lstStyle/>
          <a:p>
            <a:r>
              <a:rPr lang="es-ES_tradnl" sz="4900" b="1" dirty="0" smtClean="0"/>
              <a:t>La información como mercancía a </a:t>
            </a:r>
            <a:r>
              <a:rPr lang="es-ES_tradnl" sz="4900" b="1" smtClean="0"/>
              <a:t>inicios de </a:t>
            </a:r>
            <a:r>
              <a:rPr lang="es-ES_tradnl" sz="4900" b="1" dirty="0"/>
              <a:t>la Segunda Guerra Mundial</a:t>
            </a:r>
            <a:r>
              <a:rPr lang="es-CR" dirty="0"/>
              <a:t/>
            </a:r>
            <a:br>
              <a:rPr lang="es-CR" dirty="0"/>
            </a:br>
            <a:endParaRPr lang="es-ES" dirty="0"/>
          </a:p>
        </p:txBody>
      </p:sp>
    </p:spTree>
    <p:extLst>
      <p:ext uri="{BB962C8B-B14F-4D97-AF65-F5344CB8AC3E}">
        <p14:creationId xmlns:p14="http://schemas.microsoft.com/office/powerpoint/2010/main" val="93220762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02266" y="725312"/>
            <a:ext cx="6511147" cy="4801315"/>
          </a:xfrm>
          <a:prstGeom prst="rect">
            <a:avLst/>
          </a:prstGeom>
        </p:spPr>
        <p:txBody>
          <a:bodyPr wrap="square">
            <a:spAutoFit/>
          </a:bodyPr>
          <a:lstStyle/>
          <a:p>
            <a:pPr algn="just"/>
            <a:r>
              <a:rPr lang="es-ES_tradnl" sz="1600" dirty="0"/>
              <a:t>“</a:t>
            </a:r>
            <a:r>
              <a:rPr lang="es-ES_tradnl" dirty="0"/>
              <a:t>Sepa Ud. Sr. Chamberlain, de una vez para siempre, que el pueblo alemán no aceptara jamás un segundo Versalles.</a:t>
            </a:r>
            <a:endParaRPr lang="es-CR" dirty="0"/>
          </a:p>
          <a:p>
            <a:pPr algn="just"/>
            <a:r>
              <a:rPr lang="es-ES_tradnl" dirty="0"/>
              <a:t>Tras de Polonia </a:t>
            </a:r>
            <a:r>
              <a:rPr lang="es-ES_tradnl" dirty="0" err="1" smtClean="0"/>
              <a:t>proyéctase</a:t>
            </a:r>
            <a:r>
              <a:rPr lang="es-ES_tradnl" dirty="0" smtClean="0"/>
              <a:t> (sic) </a:t>
            </a:r>
            <a:r>
              <a:rPr lang="es-ES_tradnl" dirty="0"/>
              <a:t>la sombra de Inglaterra que se ha opuesto siempre y en todas partes donde Alemania ha defendido sus justificados intereses.</a:t>
            </a:r>
            <a:endParaRPr lang="es-CR" dirty="0"/>
          </a:p>
          <a:p>
            <a:pPr algn="just"/>
            <a:r>
              <a:rPr lang="es-ES_tradnl" dirty="0"/>
              <a:t>Nosotros jamás hemos herido los intereses británicos porque posean la quinta parte de las tierras del mundo; y en cambio Gran Bretaña no tuvo el decoro de reconocer que una ciudad alemana quisiera ser nuevamente alemana.</a:t>
            </a:r>
            <a:endParaRPr lang="es-CR" dirty="0"/>
          </a:p>
          <a:p>
            <a:pPr algn="just"/>
            <a:r>
              <a:rPr lang="es-ES_tradnl" dirty="0"/>
              <a:t>Se trata hoy de los principios morales y el derecho y que no debe predominar la fuerza y lo dice un imperio que se asentó exclusivamente sobre la fuerza.</a:t>
            </a:r>
            <a:endParaRPr lang="es-CR" dirty="0"/>
          </a:p>
          <a:p>
            <a:pPr algn="just"/>
            <a:r>
              <a:rPr lang="es-ES_tradnl" dirty="0"/>
              <a:t>Gracias al acuerdo concertado por el </a:t>
            </a:r>
            <a:r>
              <a:rPr lang="es-ES_tradnl" dirty="0" err="1"/>
              <a:t>Fuehrer</a:t>
            </a:r>
            <a:r>
              <a:rPr lang="es-ES_tradnl" dirty="0"/>
              <a:t> con Rusia, toda la fuerza alemana, con sus  setenta divisiones, no puede emplearse a fondo en el frente occidental y calculo por otra parte, que la campaña de Polonia no durará ni cuatro semanas, dijo </a:t>
            </a:r>
            <a:r>
              <a:rPr lang="es-ES_tradnl" dirty="0" err="1"/>
              <a:t>Goering</a:t>
            </a:r>
            <a:r>
              <a:rPr lang="es-ES_tradnl" dirty="0"/>
              <a:t> en su sensacional discurso de ayer” (</a:t>
            </a:r>
            <a:r>
              <a:rPr lang="es-ES_tradnl" i="1" dirty="0"/>
              <a:t>La Tribuna</a:t>
            </a:r>
            <a:r>
              <a:rPr lang="es-ES_tradnl" dirty="0"/>
              <a:t>, 10-9-1939, p. 2)</a:t>
            </a:r>
            <a:endParaRPr lang="es-CR" dirty="0"/>
          </a:p>
        </p:txBody>
      </p:sp>
    </p:spTree>
    <p:extLst>
      <p:ext uri="{BB962C8B-B14F-4D97-AF65-F5344CB8AC3E}">
        <p14:creationId xmlns:p14="http://schemas.microsoft.com/office/powerpoint/2010/main" val="30770922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extLst>
              <a:ext uri="{28A0092B-C50C-407E-A947-70E740481C1C}">
                <a14:useLocalDpi xmlns:a14="http://schemas.microsoft.com/office/drawing/2010/main" val="0"/>
              </a:ext>
            </a:extLst>
          </a:blip>
          <a:srcRect/>
          <a:stretch>
            <a:fillRect/>
          </a:stretch>
        </p:blipFill>
        <p:spPr bwMode="auto">
          <a:xfrm>
            <a:off x="4080087" y="1021185"/>
            <a:ext cx="4099560" cy="4160415"/>
          </a:xfrm>
          <a:prstGeom prst="rect">
            <a:avLst/>
          </a:prstGeom>
          <a:noFill/>
          <a:ln>
            <a:noFill/>
          </a:ln>
        </p:spPr>
      </p:pic>
      <p:sp>
        <p:nvSpPr>
          <p:cNvPr id="3" name="CuadroTexto 2"/>
          <p:cNvSpPr txBox="1"/>
          <p:nvPr/>
        </p:nvSpPr>
        <p:spPr>
          <a:xfrm>
            <a:off x="1998134" y="457200"/>
            <a:ext cx="1651000" cy="646331"/>
          </a:xfrm>
          <a:prstGeom prst="rect">
            <a:avLst/>
          </a:prstGeom>
          <a:scene3d>
            <a:camera prst="orthographicFront"/>
            <a:lightRig rig="threePt" dir="t"/>
          </a:scene3d>
          <a:sp3d>
            <a:bevelT w="165100" prst="coolSlant"/>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ES" sz="1200" dirty="0" smtClean="0"/>
              <a:t>Torpe empeño el de que queramos hacer aparecer como fascistas</a:t>
            </a:r>
            <a:endParaRPr lang="es-ES" sz="1200" dirty="0"/>
          </a:p>
        </p:txBody>
      </p:sp>
      <p:sp>
        <p:nvSpPr>
          <p:cNvPr id="4" name="CuadroTexto 3"/>
          <p:cNvSpPr txBox="1"/>
          <p:nvPr/>
        </p:nvSpPr>
        <p:spPr>
          <a:xfrm>
            <a:off x="110066" y="1371599"/>
            <a:ext cx="2802467" cy="480131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ES" dirty="0" smtClean="0"/>
              <a:t>Hoy se reunirá la colonia alemana que simpatiza con el gobierno de Hitler</a:t>
            </a:r>
          </a:p>
          <a:p>
            <a:pPr algn="ctr"/>
            <a:r>
              <a:rPr lang="es-ES" sz="1400" dirty="0" smtClean="0"/>
              <a:t>Discutirán los acontecimientos actuales y organizarán las acciones de auxilio que pueden realizar a favor de su compatriotas.</a:t>
            </a:r>
          </a:p>
          <a:p>
            <a:r>
              <a:rPr lang="es-ES" sz="1400" dirty="0" smtClean="0"/>
              <a:t>Hoy celebrarán una reunión de miembros  de la colonia alemana residentes en Costa Rica y simpatizantes con el hitlerismo. Han sido convocados por el cónsul y la reunión tendrá lugar a las tres de la tarde en el Club Alemán.</a:t>
            </a:r>
          </a:p>
          <a:p>
            <a:r>
              <a:rPr lang="es-ES" sz="1400" dirty="0" smtClean="0"/>
              <a:t>Según los términos de la convocatoria van a ser discutidos los graves acontecimientos porque atraviesa Alemania en estos momentos y las posibilidades de que la colonia en Costa Rica extienda algunas medidas de auxilio a sus compatriotas.</a:t>
            </a:r>
            <a:endParaRPr lang="es-ES" sz="1400" dirty="0"/>
          </a:p>
        </p:txBody>
      </p:sp>
      <p:cxnSp>
        <p:nvCxnSpPr>
          <p:cNvPr id="6" name="Conector recto de flecha 5"/>
          <p:cNvCxnSpPr>
            <a:stCxn id="3" idx="3"/>
          </p:cNvCxnSpPr>
          <p:nvPr/>
        </p:nvCxnSpPr>
        <p:spPr>
          <a:xfrm>
            <a:off x="3649134" y="780366"/>
            <a:ext cx="541866" cy="3231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Elipse 6"/>
          <p:cNvSpPr/>
          <p:nvPr/>
        </p:nvSpPr>
        <p:spPr>
          <a:xfrm>
            <a:off x="5046133" y="2819400"/>
            <a:ext cx="660400" cy="711200"/>
          </a:xfrm>
          <a:prstGeom prst="ellipse">
            <a:avLst/>
          </a:prstGeom>
          <a:solidFill>
            <a:schemeClr val="tx1">
              <a:alpha val="48000"/>
            </a:schemeClr>
          </a:solidFill>
          <a:ln>
            <a:noFill/>
          </a:ln>
          <a:effectLst>
            <a:glow rad="1905000">
              <a:schemeClr val="tx1">
                <a:alpha val="1000"/>
              </a:schemeClr>
            </a:glow>
            <a:innerShdw blurRad="63500" dist="50800" dir="13500000">
              <a:srgbClr val="000000">
                <a:alpha val="71000"/>
              </a:srgbClr>
            </a:innerShdw>
            <a:softEdge rad="1270000"/>
          </a:effectLst>
          <a:scene3d>
            <a:camera prst="orthographicFront"/>
            <a:lightRig rig="balanced" dir="t"/>
          </a:scene3d>
          <a:sp3d contourW="12700" prstMaterial="plastic">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9" name="Conector recto de flecha 8"/>
          <p:cNvCxnSpPr/>
          <p:nvPr/>
        </p:nvCxnSpPr>
        <p:spPr>
          <a:xfrm flipV="1">
            <a:off x="2912533" y="3395134"/>
            <a:ext cx="1354667" cy="2048933"/>
          </a:xfrm>
          <a:prstGeom prst="straightConnector1">
            <a:avLst/>
          </a:prstGeom>
          <a:ln>
            <a:tailEnd type="arrow"/>
          </a:ln>
          <a:effectLst>
            <a:glow rad="101600">
              <a:srgbClr val="000090">
                <a:alpha val="75000"/>
              </a:srgbClr>
            </a:glow>
            <a:outerShdw blurRad="38100" dist="25400" dir="5400000"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3953933" y="5334000"/>
            <a:ext cx="2175934" cy="369332"/>
          </a:xfrm>
          <a:prstGeom prst="rect">
            <a:avLst/>
          </a:prstGeom>
          <a:noFill/>
        </p:spPr>
        <p:txBody>
          <a:bodyPr wrap="square" rtlCol="0">
            <a:spAutoFit/>
          </a:bodyPr>
          <a:lstStyle/>
          <a:p>
            <a:r>
              <a:rPr lang="es-ES" dirty="0" smtClean="0"/>
              <a:t>La Tribuna 5-9-39, p.5</a:t>
            </a:r>
            <a:endParaRPr lang="es-ES" dirty="0"/>
          </a:p>
        </p:txBody>
      </p:sp>
    </p:spTree>
    <p:extLst>
      <p:ext uri="{BB962C8B-B14F-4D97-AF65-F5344CB8AC3E}">
        <p14:creationId xmlns:p14="http://schemas.microsoft.com/office/powerpoint/2010/main" val="8317715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edg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heel(1)">
                                      <p:cBhvr>
                                        <p:cTn id="3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40933" y="795867"/>
            <a:ext cx="2683934" cy="369332"/>
          </a:xfrm>
          <a:prstGeom prst="rect">
            <a:avLst/>
          </a:prstGeom>
          <a:noFill/>
        </p:spPr>
        <p:txBody>
          <a:bodyPr wrap="square" rtlCol="0">
            <a:spAutoFit/>
          </a:bodyPr>
          <a:lstStyle/>
          <a:p>
            <a:r>
              <a:rPr lang="es-ES" dirty="0" smtClean="0"/>
              <a:t>Uso de otros medios</a:t>
            </a:r>
            <a:endParaRPr lang="es-ES" dirty="0"/>
          </a:p>
        </p:txBody>
      </p:sp>
      <p:sp>
        <p:nvSpPr>
          <p:cNvPr id="3" name="CuadroTexto 2"/>
          <p:cNvSpPr txBox="1"/>
          <p:nvPr/>
        </p:nvSpPr>
        <p:spPr>
          <a:xfrm>
            <a:off x="423334" y="1213934"/>
            <a:ext cx="1642533" cy="369332"/>
          </a:xfrm>
          <a:prstGeom prst="rect">
            <a:avLst/>
          </a:prstGeom>
          <a:noFill/>
        </p:spPr>
        <p:txBody>
          <a:bodyPr wrap="square" rtlCol="0">
            <a:spAutoFit/>
          </a:bodyPr>
          <a:lstStyle/>
          <a:p>
            <a:r>
              <a:rPr lang="es-ES" dirty="0" smtClean="0"/>
              <a:t>Uso de la radio </a:t>
            </a:r>
            <a:endParaRPr lang="es-ES"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1583266"/>
            <a:ext cx="5612130" cy="1481455"/>
          </a:xfrm>
          <a:prstGeom prst="rect">
            <a:avLst/>
          </a:prstGeom>
          <a:noFill/>
          <a:ln>
            <a:noFill/>
          </a:ln>
        </p:spPr>
      </p:pic>
      <p:sp>
        <p:nvSpPr>
          <p:cNvPr id="5" name="Elipse 4"/>
          <p:cNvSpPr/>
          <p:nvPr/>
        </p:nvSpPr>
        <p:spPr>
          <a:xfrm>
            <a:off x="3462867" y="1388533"/>
            <a:ext cx="2413000" cy="1871134"/>
          </a:xfrm>
          <a:prstGeom prst="ellipse">
            <a:avLst/>
          </a:prstGeom>
          <a:solidFill>
            <a:schemeClr val="accent3">
              <a:lumMod val="60000"/>
              <a:lumOff val="40000"/>
              <a:alpha val="12000"/>
            </a:schemeClr>
          </a:solidFill>
          <a:ln w="76200" cap="flat" cmpd="sng">
            <a:solidFill>
              <a:schemeClr val="accent2"/>
            </a:solidFill>
            <a:prstDash val="solid"/>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6070600" y="1388533"/>
            <a:ext cx="2844800" cy="4185761"/>
          </a:xfrm>
          <a:prstGeom prst="rect">
            <a:avLst/>
          </a:prstGeom>
          <a:noFill/>
        </p:spPr>
        <p:txBody>
          <a:bodyPr wrap="square" rtlCol="0">
            <a:spAutoFit/>
          </a:bodyPr>
          <a:lstStyle/>
          <a:p>
            <a:pPr algn="ctr"/>
            <a:r>
              <a:rPr lang="es-ES" sz="1400" dirty="0" smtClean="0"/>
              <a:t>AVISO</a:t>
            </a:r>
          </a:p>
          <a:p>
            <a:pPr algn="ctr"/>
            <a:r>
              <a:rPr lang="es-ES" sz="1400" dirty="0" smtClean="0"/>
              <a:t>TRES RECOMENDACIONES</a:t>
            </a:r>
          </a:p>
          <a:p>
            <a:pPr algn="ctr"/>
            <a:r>
              <a:rPr lang="es-ES" sz="1400" dirty="0" smtClean="0"/>
              <a:t>Para toda persona que quiera estar bien informada sobre los asuntos europeos</a:t>
            </a:r>
          </a:p>
          <a:p>
            <a:r>
              <a:rPr lang="es-ES" sz="1400" dirty="0" smtClean="0"/>
              <a:t>1. ¡No conformarse con leer los títulos de los periódicos¡ Estudie bien los textos completos de documentos tan importantes como las cartas de </a:t>
            </a:r>
            <a:r>
              <a:rPr lang="es-ES" sz="1400" dirty="0" err="1"/>
              <a:t>D</a:t>
            </a:r>
            <a:r>
              <a:rPr lang="es-ES" sz="1400" dirty="0" err="1" smtClean="0"/>
              <a:t>aladier</a:t>
            </a:r>
            <a:r>
              <a:rPr lang="es-ES" sz="1400" dirty="0" smtClean="0"/>
              <a:t> y Hitler, las proposiciones alemanas para Polonia, etc.</a:t>
            </a:r>
          </a:p>
          <a:p>
            <a:r>
              <a:rPr lang="es-ES" sz="1400" dirty="0" smtClean="0"/>
              <a:t>2. ¡No se conforme con oír solamente su estación de radio acostumbrada¡_ Para juzgar imparcialmente, hay que oír las dos partes.</a:t>
            </a:r>
          </a:p>
          <a:p>
            <a:r>
              <a:rPr lang="es-ES" sz="1400" dirty="0" smtClean="0"/>
              <a:t>3. ¡Oigan también la Estación Alemana de Ondas Cortas en su servicio noticioso en Español, a las 5, 7.15 y 9.30 horas de la noche en las ondas de 19,63 metros y 31,45 metros¡</a:t>
            </a:r>
            <a:endParaRPr lang="es-ES" sz="1400" dirty="0"/>
          </a:p>
        </p:txBody>
      </p:sp>
    </p:spTree>
    <p:extLst>
      <p:ext uri="{BB962C8B-B14F-4D97-AF65-F5344CB8AC3E}">
        <p14:creationId xmlns:p14="http://schemas.microsoft.com/office/powerpoint/2010/main" val="24725277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extLst>
              <a:ext uri="{28A0092B-C50C-407E-A947-70E740481C1C}">
                <a14:useLocalDpi xmlns:a14="http://schemas.microsoft.com/office/drawing/2010/main" val="0"/>
              </a:ext>
            </a:extLst>
          </a:blip>
          <a:srcRect/>
          <a:stretch>
            <a:fillRect/>
          </a:stretch>
        </p:blipFill>
        <p:spPr bwMode="auto">
          <a:xfrm>
            <a:off x="2628928" y="736956"/>
            <a:ext cx="3971370" cy="3600905"/>
          </a:xfrm>
          <a:prstGeom prst="rect">
            <a:avLst/>
          </a:prstGeom>
          <a:noFill/>
          <a:ln>
            <a:noFill/>
          </a:ln>
        </p:spPr>
      </p:pic>
    </p:spTree>
    <p:extLst>
      <p:ext uri="{BB962C8B-B14F-4D97-AF65-F5344CB8AC3E}">
        <p14:creationId xmlns:p14="http://schemas.microsoft.com/office/powerpoint/2010/main" val="39112421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extLst>
              <a:ext uri="{28A0092B-C50C-407E-A947-70E740481C1C}">
                <a14:useLocalDpi xmlns:a14="http://schemas.microsoft.com/office/drawing/2010/main" val="0"/>
              </a:ext>
            </a:extLst>
          </a:blip>
          <a:srcRect/>
          <a:stretch>
            <a:fillRect/>
          </a:stretch>
        </p:blipFill>
        <p:spPr bwMode="auto">
          <a:xfrm>
            <a:off x="1003935" y="493183"/>
            <a:ext cx="5612130" cy="4686300"/>
          </a:xfrm>
          <a:prstGeom prst="rect">
            <a:avLst/>
          </a:prstGeom>
          <a:noFill/>
          <a:ln>
            <a:noFill/>
          </a:ln>
        </p:spPr>
      </p:pic>
      <p:sp>
        <p:nvSpPr>
          <p:cNvPr id="3" name="Elipse 2"/>
          <p:cNvSpPr/>
          <p:nvPr/>
        </p:nvSpPr>
        <p:spPr>
          <a:xfrm>
            <a:off x="1117600" y="1718733"/>
            <a:ext cx="4326467" cy="939800"/>
          </a:xfrm>
          <a:prstGeom prst="ellipse">
            <a:avLst/>
          </a:prstGeom>
          <a:solidFill>
            <a:schemeClr val="accent6">
              <a:lumMod val="40000"/>
              <a:lumOff val="60000"/>
              <a:alpha val="32000"/>
            </a:schemeClr>
          </a:solidFill>
          <a:ln w="50800">
            <a:solidFill>
              <a:schemeClr val="accent1"/>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CuadroTexto 3"/>
          <p:cNvSpPr txBox="1"/>
          <p:nvPr/>
        </p:nvSpPr>
        <p:spPr>
          <a:xfrm>
            <a:off x="694267" y="5393267"/>
            <a:ext cx="1303866" cy="369332"/>
          </a:xfrm>
          <a:prstGeom prst="rect">
            <a:avLst/>
          </a:prstGeom>
          <a:noFill/>
        </p:spPr>
        <p:txBody>
          <a:bodyPr wrap="square" rtlCol="0">
            <a:spAutoFit/>
          </a:bodyPr>
          <a:lstStyle/>
          <a:p>
            <a:r>
              <a:rPr lang="es-ES" dirty="0" smtClean="0"/>
              <a:t>6-9-39, p. 1</a:t>
            </a:r>
            <a:endParaRPr lang="es-ES" dirty="0"/>
          </a:p>
        </p:txBody>
      </p:sp>
    </p:spTree>
    <p:extLst>
      <p:ext uri="{BB962C8B-B14F-4D97-AF65-F5344CB8AC3E}">
        <p14:creationId xmlns:p14="http://schemas.microsoft.com/office/powerpoint/2010/main" val="28946361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47041" y="274008"/>
            <a:ext cx="3814190" cy="923330"/>
          </a:xfrm>
          <a:prstGeom prst="rect">
            <a:avLst/>
          </a:prstGeom>
          <a:noFill/>
        </p:spPr>
        <p:txBody>
          <a:bodyPr wrap="none" lIns="91440" tIns="45720" rIns="91440" bIns="45720">
            <a:spAutoFit/>
          </a:bodyPr>
          <a:lstStyle/>
          <a:p>
            <a:pPr algn="ctr"/>
            <a:r>
              <a:rPr lang="es-ES_tradnl"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conclusiones</a:t>
            </a:r>
            <a:endParaRPr lang="es-ES_tradnl"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Rectángulo 2"/>
          <p:cNvSpPr/>
          <p:nvPr/>
        </p:nvSpPr>
        <p:spPr>
          <a:xfrm>
            <a:off x="592665" y="1109345"/>
            <a:ext cx="6985001" cy="4247317"/>
          </a:xfrm>
          <a:prstGeom prst="rect">
            <a:avLst/>
          </a:prstGeom>
        </p:spPr>
        <p:txBody>
          <a:bodyPr wrap="square">
            <a:spAutoFit/>
          </a:bodyPr>
          <a:lstStyle/>
          <a:p>
            <a:pPr marL="285750" indent="-285750" algn="just">
              <a:buFont typeface="Wingdings" charset="2"/>
              <a:buChar char="u"/>
            </a:pPr>
            <a:r>
              <a:rPr lang="es-ES_tradnl" dirty="0"/>
              <a:t>Es evidente que las agencias de prensa que proporcionaban las noticias de la guerra a los periódicos costarricenses, inventaban </a:t>
            </a:r>
            <a:r>
              <a:rPr lang="es-ES_tradnl" dirty="0" smtClean="0"/>
              <a:t>un conflicto que </a:t>
            </a:r>
            <a:r>
              <a:rPr lang="es-ES_tradnl" dirty="0"/>
              <a:t>estaba iniciando. Basándose sobre algunos hechos reales, exponían una serie de fantasías que hacía parecer como verídicos, sucesos que estaban lejos de ser ciertos</a:t>
            </a:r>
            <a:r>
              <a:rPr lang="es-ES_tradnl" dirty="0" smtClean="0"/>
              <a:t>.</a:t>
            </a:r>
          </a:p>
          <a:p>
            <a:pPr marL="285750" indent="-285750" algn="just">
              <a:buFont typeface="Wingdings" charset="2"/>
              <a:buChar char="u"/>
            </a:pPr>
            <a:endParaRPr lang="es-CR" dirty="0"/>
          </a:p>
          <a:p>
            <a:pPr marL="285750" indent="-285750" algn="just">
              <a:buFont typeface="Wingdings" charset="2"/>
              <a:buChar char="u"/>
            </a:pPr>
            <a:r>
              <a:rPr lang="es-ES_tradnl" dirty="0"/>
              <a:t>	Un hecho indiscutible fue la inacción francesa e inglesa en el ataque alemán a Polonia. Sin bien habían prometido actuar en caso de que ocurriese la invasión, nunca cumplieron su promesa. Solo realizaron algunos movimientos que no los comprometían y que no los afectaban.</a:t>
            </a:r>
            <a:endParaRPr lang="es-CR" dirty="0"/>
          </a:p>
          <a:p>
            <a:pPr marL="285750" indent="-285750" algn="just">
              <a:buFont typeface="Wingdings" charset="2"/>
              <a:buChar char="u"/>
            </a:pPr>
            <a:r>
              <a:rPr lang="es-ES_tradnl" dirty="0"/>
              <a:t>	Los periódicos hicieron creer a la población todo lo contrario. Según se indica una y otra vez, Francia y Gran Bretaña derrotaban a los alemanes sin dificultad. Su avance era evidente. No obstante Alemania empezó a ganar la guerra desde el inicio. Eso nunca fue notorio en las noticias divulgadas por los principales periódicos costarricenses: el Diario de Costa Rica y La Tribuna.</a:t>
            </a:r>
            <a:endParaRPr lang="es-CR" dirty="0"/>
          </a:p>
        </p:txBody>
      </p:sp>
    </p:spTree>
    <p:extLst>
      <p:ext uri="{BB962C8B-B14F-4D97-AF65-F5344CB8AC3E}">
        <p14:creationId xmlns:p14="http://schemas.microsoft.com/office/powerpoint/2010/main" val="14541252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94267" y="335845"/>
            <a:ext cx="7332699" cy="4247317"/>
          </a:xfrm>
          <a:prstGeom prst="rect">
            <a:avLst/>
          </a:prstGeom>
        </p:spPr>
        <p:txBody>
          <a:bodyPr wrap="square">
            <a:spAutoFit/>
          </a:bodyPr>
          <a:lstStyle/>
          <a:p>
            <a:pPr marL="285750" indent="-285750" algn="just">
              <a:buFont typeface="Wingdings" charset="2"/>
              <a:buChar char="u"/>
            </a:pPr>
            <a:r>
              <a:rPr lang="es-ES_tradnl" dirty="0"/>
              <a:t>Se trata de dos diarios que </a:t>
            </a:r>
            <a:r>
              <a:rPr lang="es-ES_tradnl" dirty="0" smtClean="0"/>
              <a:t>mantenían </a:t>
            </a:r>
            <a:r>
              <a:rPr lang="es-ES_tradnl" dirty="0"/>
              <a:t>líneas políticas encontradas. Están comprometidos con la política electoral interna del país y eso provoca que se acusen mutuamente de informar, de manera incierta sobre los acontecimientos. Por una parte, </a:t>
            </a:r>
            <a:r>
              <a:rPr lang="es-ES_tradnl" i="1" dirty="0"/>
              <a:t>La Tribuna</a:t>
            </a:r>
            <a:r>
              <a:rPr lang="es-ES_tradnl" dirty="0"/>
              <a:t> no asume el inicio de la contienda hasta que Francia e Inglaterra declaran la guerra a Alemania, mientras el </a:t>
            </a:r>
            <a:r>
              <a:rPr lang="es-ES_tradnl" i="1" dirty="0"/>
              <a:t>Diario de Costa Rica</a:t>
            </a:r>
            <a:r>
              <a:rPr lang="es-ES_tradnl" dirty="0"/>
              <a:t> se le adelanta en el anuncio del conflicto y esto le proporcionó una ventaja evidente frente a sus competidores.</a:t>
            </a:r>
            <a:endParaRPr lang="es-CR" dirty="0"/>
          </a:p>
          <a:p>
            <a:pPr marL="285750" indent="-285750" algn="just">
              <a:buFont typeface="Wingdings" charset="2"/>
              <a:buChar char="u"/>
            </a:pPr>
            <a:r>
              <a:rPr lang="es-ES_tradnl" dirty="0"/>
              <a:t>	Lo que resulta indiscutible es que los periódicos tomaron partido a favor de los aliados desde el inicio. No hay duda de que se esforzaban por demonizar a los alemanes y ensalzar a los países que se le oponían, y eso lo hacían en una “aureola” de independencia informativa.</a:t>
            </a:r>
            <a:endParaRPr lang="es-CR" dirty="0"/>
          </a:p>
          <a:p>
            <a:pPr marL="285750" indent="-285750" algn="just">
              <a:buFont typeface="Wingdings" charset="2"/>
              <a:buChar char="u"/>
            </a:pPr>
            <a:r>
              <a:rPr lang="es-ES_tradnl" dirty="0"/>
              <a:t>	El llamado de atención de </a:t>
            </a:r>
            <a:r>
              <a:rPr lang="es-ES_tradnl" i="1" dirty="0"/>
              <a:t>La Tribuna</a:t>
            </a:r>
            <a:r>
              <a:rPr lang="es-ES_tradnl" dirty="0"/>
              <a:t> sobre la necesidad de escuchar y apelar a otras fuentes, fue condenado enérgicamente por su homólogo acusándolo de “pro nazi”, un título que en ese momento significaba la postura contraria a lo correcto, a la democracia, a la libertad.</a:t>
            </a:r>
            <a:endParaRPr lang="es-CR" dirty="0"/>
          </a:p>
        </p:txBody>
      </p:sp>
    </p:spTree>
    <p:extLst>
      <p:ext uri="{BB962C8B-B14F-4D97-AF65-F5344CB8AC3E}">
        <p14:creationId xmlns:p14="http://schemas.microsoft.com/office/powerpoint/2010/main" val="27008037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8599" y="692714"/>
            <a:ext cx="8362763" cy="4247317"/>
          </a:xfrm>
          <a:prstGeom prst="rect">
            <a:avLst/>
          </a:prstGeom>
        </p:spPr>
        <p:txBody>
          <a:bodyPr wrap="square">
            <a:spAutoFit/>
          </a:bodyPr>
          <a:lstStyle/>
          <a:p>
            <a:pPr marL="285750" indent="-285750" algn="just">
              <a:buFont typeface="Wingdings" charset="2"/>
              <a:buChar char="u"/>
            </a:pPr>
            <a:r>
              <a:rPr lang="es-ES_tradnl" dirty="0"/>
              <a:t>En Costa Rica como en otras partes del mundo, la radio empieza a jugar un papel fundamental en el conflicto, no solo como medio complementario a la prensa sino también como espacio de transmisión de información, como fuente capaz de alcanzar a la masa iletrada y de informar con una inmediatez que nunca </a:t>
            </a:r>
            <a:r>
              <a:rPr lang="es-ES_tradnl" dirty="0" smtClean="0"/>
              <a:t>lograría </a:t>
            </a:r>
            <a:r>
              <a:rPr lang="es-ES_tradnl" dirty="0"/>
              <a:t>el periódico.</a:t>
            </a:r>
            <a:endParaRPr lang="es-CR" dirty="0"/>
          </a:p>
          <a:p>
            <a:pPr marL="285750" indent="-285750" algn="just">
              <a:buFont typeface="Wingdings" charset="2"/>
              <a:buChar char="u"/>
            </a:pPr>
            <a:r>
              <a:rPr lang="es-ES_tradnl" dirty="0"/>
              <a:t>	La segunda guerra mundial para la prensa en Costa Rica, significó la urgencia de comunicar lo que sucedía diariamente a un público sediento de información, que seguían la trayectoria de los hechos como lo hizo durante la Gran Guerra. Estaban frente al segundo acontecimiento mediático del siglo XX con una tecnología superior que les permitía seguir los acontecimientos no solo inmediatos sino también ser testigos de lo acontecido a través de las fotografías y de las imágenes que resultaron un elemento fundamental y complementario en el desarrollo del periodismo costarricense.</a:t>
            </a:r>
            <a:endParaRPr lang="es-CR" dirty="0"/>
          </a:p>
          <a:p>
            <a:pPr marL="285750" indent="-285750" algn="just">
              <a:buFont typeface="Wingdings" charset="2"/>
              <a:buChar char="u"/>
            </a:pPr>
            <a:r>
              <a:rPr lang="es-ES_tradnl" dirty="0"/>
              <a:t>	El cuidado de la edición, el juego de los espacios, los blancos, la distribución de las noticias, los títulos llamativos, los subtítulos resumen, los seguimientos, el uso de mayúsculas combinado con distintas letras, en negrita, son solo algunos de los cambios radicales que se produjo en el periodismo nacional y que se profundizarían en el futuro inmediato.</a:t>
            </a:r>
            <a:endParaRPr lang="es-CR" dirty="0"/>
          </a:p>
        </p:txBody>
      </p:sp>
    </p:spTree>
    <p:extLst>
      <p:ext uri="{BB962C8B-B14F-4D97-AF65-F5344CB8AC3E}">
        <p14:creationId xmlns:p14="http://schemas.microsoft.com/office/powerpoint/2010/main" val="292858111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18934" y="287520"/>
            <a:ext cx="473839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 dirty="0" smtClean="0"/>
              <a:t>1 de setiembre 1939: inicia la Segunda Guerra Mundial</a:t>
            </a:r>
            <a:endParaRPr lang="es-ES" dirty="0"/>
          </a:p>
        </p:txBody>
      </p:sp>
      <p:sp>
        <p:nvSpPr>
          <p:cNvPr id="5" name="CuadroTexto 4"/>
          <p:cNvSpPr txBox="1"/>
          <p:nvPr/>
        </p:nvSpPr>
        <p:spPr>
          <a:xfrm>
            <a:off x="4531983" y="1275139"/>
            <a:ext cx="4152201"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 dirty="0" smtClean="0"/>
              <a:t>Alemania ataca </a:t>
            </a:r>
            <a:r>
              <a:rPr lang="es-ES" dirty="0" err="1" smtClean="0"/>
              <a:t>Danzing</a:t>
            </a:r>
            <a:r>
              <a:rPr lang="es-ES" dirty="0" smtClean="0"/>
              <a:t> en Polonia</a:t>
            </a:r>
            <a:endParaRPr lang="es-ES" dirty="0"/>
          </a:p>
        </p:txBody>
      </p:sp>
      <p:sp>
        <p:nvSpPr>
          <p:cNvPr id="6" name="CuadroTexto 5"/>
          <p:cNvSpPr txBox="1"/>
          <p:nvPr/>
        </p:nvSpPr>
        <p:spPr>
          <a:xfrm>
            <a:off x="610618" y="1832057"/>
            <a:ext cx="395680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 dirty="0" smtClean="0"/>
              <a:t>Comunicación: lugar de primer orden</a:t>
            </a:r>
            <a:endParaRPr lang="es-ES" dirty="0"/>
          </a:p>
        </p:txBody>
      </p:sp>
      <p:sp>
        <p:nvSpPr>
          <p:cNvPr id="7" name="CuadroTexto 6"/>
          <p:cNvSpPr txBox="1"/>
          <p:nvPr/>
        </p:nvSpPr>
        <p:spPr>
          <a:xfrm>
            <a:off x="2418046" y="2613734"/>
            <a:ext cx="337060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 dirty="0" smtClean="0"/>
              <a:t>Alemanes: justicieros (defensores del pueblo polaco)</a:t>
            </a:r>
          </a:p>
        </p:txBody>
      </p:sp>
      <p:sp>
        <p:nvSpPr>
          <p:cNvPr id="8" name="CuadroTexto 7"/>
          <p:cNvSpPr txBox="1"/>
          <p:nvPr/>
        </p:nvSpPr>
        <p:spPr>
          <a:xfrm>
            <a:off x="4567420" y="3566404"/>
            <a:ext cx="4127776"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 dirty="0" smtClean="0"/>
              <a:t>Estrategia: vestir a alemanes convictos con uniforme polaco, matarlos y hacer creer que los polacos habían atacado la estación de radio de </a:t>
            </a:r>
            <a:r>
              <a:rPr lang="es-ES" dirty="0" err="1" smtClean="0"/>
              <a:t>Gleiwitz</a:t>
            </a:r>
            <a:endParaRPr lang="es-ES" dirty="0"/>
          </a:p>
        </p:txBody>
      </p:sp>
      <p:sp>
        <p:nvSpPr>
          <p:cNvPr id="9" name="CuadroTexto 8"/>
          <p:cNvSpPr txBox="1"/>
          <p:nvPr/>
        </p:nvSpPr>
        <p:spPr>
          <a:xfrm>
            <a:off x="610618" y="5085817"/>
            <a:ext cx="3566007"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 dirty="0" smtClean="0"/>
              <a:t>Mostrar a la prensa internacional que el gobierno de Varsovia era el responsable de la agresión</a:t>
            </a:r>
            <a:endParaRPr lang="es-ES" dirty="0"/>
          </a:p>
        </p:txBody>
      </p:sp>
      <p:cxnSp>
        <p:nvCxnSpPr>
          <p:cNvPr id="11" name="Conector recto de flecha 10"/>
          <p:cNvCxnSpPr/>
          <p:nvPr/>
        </p:nvCxnSpPr>
        <p:spPr>
          <a:xfrm>
            <a:off x="3053088" y="2201389"/>
            <a:ext cx="720000" cy="412345"/>
          </a:xfrm>
          <a:prstGeom prst="straightConnector1">
            <a:avLst/>
          </a:prstGeom>
          <a:ln w="38100" cmpd="sng">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4836092" y="3260065"/>
            <a:ext cx="757166" cy="306339"/>
          </a:xfrm>
          <a:prstGeom prst="straightConnector1">
            <a:avLst/>
          </a:prstGeom>
          <a:ln w="28575" cmpd="sng">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p:nvPr/>
        </p:nvCxnSpPr>
        <p:spPr>
          <a:xfrm flipH="1">
            <a:off x="4310961" y="4854984"/>
            <a:ext cx="1050262" cy="461665"/>
          </a:xfrm>
          <a:prstGeom prst="straightConnector1">
            <a:avLst/>
          </a:prstGeom>
          <a:ln w="38100" cmpd="sng">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a:stCxn id="4" idx="3"/>
          </p:cNvCxnSpPr>
          <p:nvPr/>
        </p:nvCxnSpPr>
        <p:spPr>
          <a:xfrm>
            <a:off x="6057327" y="610686"/>
            <a:ext cx="720000" cy="557714"/>
          </a:xfrm>
          <a:prstGeom prst="bentConnector2">
            <a:avLst/>
          </a:prstGeom>
          <a:ln w="28575" cmpd="sng">
            <a:solidFill>
              <a:schemeClr val="accent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034452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1"/>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edge">
                                      <p:cBhvr>
                                        <p:cTn id="31" dur="2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1)">
                                      <p:cBhvr>
                                        <p:cTn id="36" dur="20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edge">
                                      <p:cBhvr>
                                        <p:cTn id="41" dur="20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heel(1)">
                                      <p:cBhvr>
                                        <p:cTn id="46" dur="20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21" presetClass="entr" presetSubtype="1"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heel(1)">
                                      <p:cBhvr>
                                        <p:cTn id="5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96275" y="457200"/>
            <a:ext cx="4836714" cy="5985933"/>
          </a:xfrm>
          <a:prstGeom prst="rect">
            <a:avLst/>
          </a:prstGeom>
        </p:spPr>
      </p:pic>
    </p:spTree>
    <p:extLst>
      <p:ext uri="{BB962C8B-B14F-4D97-AF65-F5344CB8AC3E}">
        <p14:creationId xmlns:p14="http://schemas.microsoft.com/office/powerpoint/2010/main" val="95403522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81199" y="1174025"/>
            <a:ext cx="5512726" cy="4129224"/>
          </a:xfrm>
          <a:prstGeom prst="rect">
            <a:avLst/>
          </a:prstGeom>
        </p:spPr>
      </p:pic>
    </p:spTree>
    <p:extLst>
      <p:ext uri="{BB962C8B-B14F-4D97-AF65-F5344CB8AC3E}">
        <p14:creationId xmlns:p14="http://schemas.microsoft.com/office/powerpoint/2010/main" val="426340768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889710" y="915431"/>
            <a:ext cx="2456923" cy="923330"/>
          </a:xfrm>
          <a:prstGeom prst="rect">
            <a:avLst/>
          </a:prstGeom>
          <a:noFill/>
        </p:spPr>
        <p:txBody>
          <a:bodyPr wrap="none" lIns="91440" tIns="45720" rIns="91440" bIns="45720">
            <a:spAutoFit/>
          </a:bodyPr>
          <a:lstStyle/>
          <a:p>
            <a:pPr algn="ctr"/>
            <a:r>
              <a:rPr lang="es-ES_tradnl"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a:t>
            </a:r>
            <a:r>
              <a:rPr lang="es-ES_tradnl"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bjetivo</a:t>
            </a:r>
            <a:endParaRPr lang="es-ES_tradnl"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CuadroTexto 3"/>
          <p:cNvSpPr txBox="1"/>
          <p:nvPr/>
        </p:nvSpPr>
        <p:spPr>
          <a:xfrm>
            <a:off x="1514331" y="1964715"/>
            <a:ext cx="5397861" cy="923330"/>
          </a:xfrm>
          <a:prstGeom prst="rect">
            <a:avLst/>
          </a:prstGeom>
          <a:noFill/>
        </p:spPr>
        <p:txBody>
          <a:bodyPr wrap="square" rtlCol="0">
            <a:spAutoFit/>
          </a:bodyPr>
          <a:lstStyle/>
          <a:p>
            <a:r>
              <a:rPr lang="es-ES_tradnl" dirty="0"/>
              <a:t>C</a:t>
            </a:r>
            <a:r>
              <a:rPr lang="es-ES_tradnl" dirty="0" smtClean="0"/>
              <a:t>onocer </a:t>
            </a:r>
            <a:r>
              <a:rPr lang="es-ES_tradnl" dirty="0"/>
              <a:t>como y que divulga  la prensa costarricense sobre la Segunda Guerra, como se manipula la información y como esto repercute en la forma de hacer periodismo en Costa Rica</a:t>
            </a:r>
            <a:r>
              <a:rPr lang="es-CR" dirty="0" smtClean="0">
                <a:effectLst/>
              </a:rPr>
              <a:t> </a:t>
            </a:r>
            <a:endParaRPr lang="es-ES" dirty="0"/>
          </a:p>
        </p:txBody>
      </p:sp>
      <p:sp>
        <p:nvSpPr>
          <p:cNvPr id="5" name="CuadroTexto 4"/>
          <p:cNvSpPr txBox="1"/>
          <p:nvPr/>
        </p:nvSpPr>
        <p:spPr>
          <a:xfrm>
            <a:off x="806015" y="3664114"/>
            <a:ext cx="2032468" cy="646331"/>
          </a:xfrm>
          <a:prstGeom prst="rect">
            <a:avLst/>
          </a:prstGeom>
          <a:noFill/>
        </p:spPr>
        <p:txBody>
          <a:bodyPr wrap="square" rtlCol="0">
            <a:spAutoFit/>
          </a:bodyPr>
          <a:lstStyle/>
          <a:p>
            <a:r>
              <a:rPr lang="es-ES" i="1" dirty="0" smtClean="0"/>
              <a:t>La Tribuna</a:t>
            </a:r>
          </a:p>
          <a:p>
            <a:r>
              <a:rPr lang="es-ES" i="1" dirty="0" smtClean="0"/>
              <a:t>Diario de Costa Rica</a:t>
            </a:r>
            <a:endParaRPr lang="es-ES" i="1" dirty="0"/>
          </a:p>
        </p:txBody>
      </p:sp>
      <p:sp>
        <p:nvSpPr>
          <p:cNvPr id="6" name="CuadroTexto 5"/>
          <p:cNvSpPr txBox="1"/>
          <p:nvPr/>
        </p:nvSpPr>
        <p:spPr>
          <a:xfrm>
            <a:off x="4054502" y="4128235"/>
            <a:ext cx="3736980" cy="646331"/>
          </a:xfrm>
          <a:prstGeom prst="rect">
            <a:avLst/>
          </a:prstGeom>
          <a:noFill/>
        </p:spPr>
        <p:txBody>
          <a:bodyPr wrap="square" rtlCol="0">
            <a:spAutoFit/>
          </a:bodyPr>
          <a:lstStyle/>
          <a:p>
            <a:r>
              <a:rPr lang="es-ES" dirty="0" smtClean="0"/>
              <a:t>Del 1 de setiembre de 1939 al 1 de octubre de 1939</a:t>
            </a:r>
            <a:endParaRPr lang="es-ES" dirty="0"/>
          </a:p>
        </p:txBody>
      </p:sp>
      <p:sp>
        <p:nvSpPr>
          <p:cNvPr id="7" name="CuadroTexto 6"/>
          <p:cNvSpPr txBox="1"/>
          <p:nvPr/>
        </p:nvSpPr>
        <p:spPr>
          <a:xfrm>
            <a:off x="806015" y="5569453"/>
            <a:ext cx="6472548" cy="646331"/>
          </a:xfrm>
          <a:prstGeom prst="rect">
            <a:avLst/>
          </a:prstGeom>
          <a:noFill/>
        </p:spPr>
        <p:txBody>
          <a:bodyPr wrap="square" rtlCol="0">
            <a:spAutoFit/>
          </a:bodyPr>
          <a:lstStyle/>
          <a:p>
            <a:r>
              <a:rPr lang="es-ES" dirty="0" smtClean="0"/>
              <a:t>Comparación de lo publicado con las investigaciones histórica de reconocido prestigio</a:t>
            </a:r>
            <a:endParaRPr lang="es-ES" dirty="0"/>
          </a:p>
        </p:txBody>
      </p:sp>
    </p:spTree>
    <p:extLst>
      <p:ext uri="{BB962C8B-B14F-4D97-AF65-F5344CB8AC3E}">
        <p14:creationId xmlns:p14="http://schemas.microsoft.com/office/powerpoint/2010/main" val="29705217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edg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87355" y="426883"/>
            <a:ext cx="4183094" cy="923330"/>
          </a:xfrm>
          <a:prstGeom prst="rect">
            <a:avLst/>
          </a:prstGeom>
          <a:noFill/>
        </p:spPr>
        <p:txBody>
          <a:bodyPr wrap="none" lIns="91440" tIns="45720" rIns="91440" bIns="45720">
            <a:spAutoFit/>
          </a:bodyPr>
          <a:lstStyle/>
          <a:p>
            <a:pPr algn="ctr"/>
            <a:r>
              <a:rPr lang="es-ES_tradnl"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t>
            </a:r>
            <a:r>
              <a:rPr lang="es-ES_tradnl"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ergiversación</a:t>
            </a:r>
            <a:endParaRPr lang="es-ES_tradnl"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5" name="Tabla 4"/>
          <p:cNvGraphicFramePr>
            <a:graphicFrameLocks noGrp="1"/>
          </p:cNvGraphicFramePr>
          <p:nvPr>
            <p:extLst>
              <p:ext uri="{D42A27DB-BD31-4B8C-83A1-F6EECF244321}">
                <p14:modId xmlns:p14="http://schemas.microsoft.com/office/powerpoint/2010/main" val="4155758457"/>
              </p:ext>
            </p:extLst>
          </p:nvPr>
        </p:nvGraphicFramePr>
        <p:xfrm>
          <a:off x="1524000" y="1397000"/>
          <a:ext cx="6096000" cy="4455159"/>
        </p:xfrm>
        <a:graphic>
          <a:graphicData uri="http://schemas.openxmlformats.org/drawingml/2006/table">
            <a:tbl>
              <a:tblPr firstRow="1" bandRow="1">
                <a:tableStyleId>{284E427A-3D55-4303-BF80-6455036E1DE7}</a:tableStyleId>
              </a:tblPr>
              <a:tblGrid>
                <a:gridCol w="1202267"/>
                <a:gridCol w="1651000"/>
                <a:gridCol w="1439333"/>
                <a:gridCol w="1803400"/>
              </a:tblGrid>
              <a:tr h="370840">
                <a:tc>
                  <a:txBody>
                    <a:bodyPr/>
                    <a:lstStyle/>
                    <a:p>
                      <a:r>
                        <a:rPr lang="es-ES" sz="1400" dirty="0" smtClean="0"/>
                        <a:t>Día</a:t>
                      </a:r>
                      <a:endParaRPr lang="es-ES" sz="1400" dirty="0"/>
                    </a:p>
                  </a:txBody>
                  <a:tcPr/>
                </a:tc>
                <a:tc>
                  <a:txBody>
                    <a:bodyPr/>
                    <a:lstStyle/>
                    <a:p>
                      <a:r>
                        <a:rPr lang="es-ES" sz="1400" dirty="0" smtClean="0"/>
                        <a:t>Historia</a:t>
                      </a:r>
                      <a:endParaRPr lang="es-ES" sz="1400" dirty="0"/>
                    </a:p>
                  </a:txBody>
                  <a:tcPr/>
                </a:tc>
                <a:tc>
                  <a:txBody>
                    <a:bodyPr/>
                    <a:lstStyle/>
                    <a:p>
                      <a:r>
                        <a:rPr lang="es-ES" sz="1400" dirty="0" smtClean="0"/>
                        <a:t>Diario de CR</a:t>
                      </a:r>
                      <a:endParaRPr lang="es-ES" sz="1400" dirty="0"/>
                    </a:p>
                  </a:txBody>
                  <a:tcPr/>
                </a:tc>
                <a:tc>
                  <a:txBody>
                    <a:bodyPr/>
                    <a:lstStyle/>
                    <a:p>
                      <a:r>
                        <a:rPr lang="es-ES" sz="1400" dirty="0" smtClean="0"/>
                        <a:t>La Tribuna</a:t>
                      </a:r>
                      <a:endParaRPr lang="es-E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t>7 de setiembre </a:t>
                      </a:r>
                    </a:p>
                  </a:txBody>
                  <a:tcPr/>
                </a:tc>
                <a:tc>
                  <a:txBody>
                    <a:bodyPr/>
                    <a:lstStyle/>
                    <a:p>
                      <a:r>
                        <a:rPr lang="es-ES" sz="1400" dirty="0" smtClean="0"/>
                        <a:t>Polonia se</a:t>
                      </a:r>
                      <a:r>
                        <a:rPr lang="es-ES" sz="1400" baseline="0" dirty="0" smtClean="0"/>
                        <a:t> rinde ante alemanes</a:t>
                      </a:r>
                      <a:endParaRPr lang="es-ES" sz="1400" dirty="0"/>
                    </a:p>
                  </a:txBody>
                  <a:tcPr/>
                </a:tc>
                <a:tc>
                  <a:txBody>
                    <a:bodyPr/>
                    <a:lstStyle/>
                    <a:p>
                      <a:r>
                        <a:rPr lang="es-ES" sz="1400" dirty="0" smtClean="0"/>
                        <a:t>Polacos mantienen</a:t>
                      </a:r>
                      <a:r>
                        <a:rPr lang="es-ES" sz="1400" baseline="0" dirty="0" smtClean="0"/>
                        <a:t> a los alemanes al norte de Varsovia</a:t>
                      </a:r>
                      <a:endParaRPr lang="es-ES" sz="1400" dirty="0"/>
                    </a:p>
                  </a:txBody>
                  <a:tcPr/>
                </a:tc>
                <a:tc>
                  <a:txBody>
                    <a:bodyPr/>
                    <a:lstStyle/>
                    <a:p>
                      <a:r>
                        <a:rPr lang="es-ES" sz="1400" dirty="0" smtClean="0"/>
                        <a:t>Varsovia lucha en el norte (barricadas polacas atrincheradas)</a:t>
                      </a:r>
                      <a:endParaRPr lang="es-ES" sz="1400" dirty="0"/>
                    </a:p>
                  </a:txBody>
                  <a:tcPr/>
                </a:tc>
              </a:tr>
              <a:tr h="370840">
                <a:tc>
                  <a:txBody>
                    <a:bodyPr/>
                    <a:lstStyle/>
                    <a:p>
                      <a:endParaRPr lang="es-ES" sz="1400" dirty="0"/>
                    </a:p>
                  </a:txBody>
                  <a:tcPr/>
                </a:tc>
                <a:tc>
                  <a:txBody>
                    <a:bodyPr/>
                    <a:lstStyle/>
                    <a:p>
                      <a:r>
                        <a:rPr lang="es-ES" sz="1400" dirty="0" smtClean="0"/>
                        <a:t>Franceses ingresan 8</a:t>
                      </a:r>
                      <a:r>
                        <a:rPr lang="es-ES" sz="1400" baseline="0" dirty="0" smtClean="0"/>
                        <a:t> kilómetros en territorio alemán sin disparar un tiro</a:t>
                      </a:r>
                      <a:endParaRPr lang="es-ES" sz="1400" dirty="0"/>
                    </a:p>
                  </a:txBody>
                  <a:tcPr/>
                </a:tc>
                <a:tc>
                  <a:txBody>
                    <a:bodyPr/>
                    <a:lstStyle/>
                    <a:p>
                      <a:r>
                        <a:rPr lang="es-ES" sz="1400" dirty="0" smtClean="0"/>
                        <a:t>Franceses</a:t>
                      </a:r>
                      <a:r>
                        <a:rPr lang="es-ES" sz="1400" baseline="0" dirty="0" smtClean="0"/>
                        <a:t> atacan y vencen a los alemanes que huyen</a:t>
                      </a:r>
                      <a:endParaRPr lang="es-ES" sz="1400" dirty="0"/>
                    </a:p>
                  </a:txBody>
                  <a:tcPr/>
                </a:tc>
                <a:tc>
                  <a:txBody>
                    <a:bodyPr/>
                    <a:lstStyle/>
                    <a:p>
                      <a:r>
                        <a:rPr lang="es-ES" sz="1400" dirty="0" smtClean="0"/>
                        <a:t>Franceses atacan con éxito el muro oeste</a:t>
                      </a:r>
                      <a:endParaRPr lang="es-ES" sz="1400" dirty="0"/>
                    </a:p>
                  </a:txBody>
                  <a:tcPr/>
                </a:tc>
              </a:tr>
              <a:tr h="370840">
                <a:tc>
                  <a:txBody>
                    <a:bodyPr/>
                    <a:lstStyle/>
                    <a:p>
                      <a:r>
                        <a:rPr lang="es-ES" sz="1400" dirty="0" smtClean="0"/>
                        <a:t>8 de</a:t>
                      </a:r>
                      <a:r>
                        <a:rPr lang="es-ES" sz="1400" baseline="0" dirty="0" smtClean="0"/>
                        <a:t> setiembre</a:t>
                      </a:r>
                      <a:endParaRPr lang="es-ES" sz="1400" dirty="0"/>
                    </a:p>
                  </a:txBody>
                  <a:tcPr/>
                </a:tc>
                <a:tc>
                  <a:txBody>
                    <a:bodyPr/>
                    <a:lstStyle/>
                    <a:p>
                      <a:r>
                        <a:rPr lang="es-ES" sz="1400" dirty="0" smtClean="0"/>
                        <a:t>Se inicia la ocupación alemana.</a:t>
                      </a:r>
                    </a:p>
                    <a:p>
                      <a:r>
                        <a:rPr lang="es-ES" sz="1400" dirty="0" smtClean="0"/>
                        <a:t>Gobierno polaco se refugia en Rumanía</a:t>
                      </a:r>
                      <a:endParaRPr lang="es-ES" sz="1400" dirty="0"/>
                    </a:p>
                  </a:txBody>
                  <a:tcPr/>
                </a:tc>
                <a:tc>
                  <a:txBody>
                    <a:bodyPr/>
                    <a:lstStyle/>
                    <a:p>
                      <a:r>
                        <a:rPr lang="es-ES" sz="1400" dirty="0" smtClean="0"/>
                        <a:t>El gobierno polaco toma posiciones arrebatadas</a:t>
                      </a:r>
                      <a:r>
                        <a:rPr lang="es-ES" sz="1400" baseline="0" dirty="0" smtClean="0"/>
                        <a:t> por los alemanes</a:t>
                      </a:r>
                      <a:endParaRPr lang="es-ES" sz="1400" dirty="0"/>
                    </a:p>
                  </a:txBody>
                  <a:tcPr/>
                </a:tc>
                <a:tc>
                  <a:txBody>
                    <a:bodyPr/>
                    <a:lstStyle/>
                    <a:p>
                      <a:r>
                        <a:rPr lang="es-ES" sz="1400" dirty="0" smtClean="0"/>
                        <a:t>Las tropas alemanas llegan al centro de Varsovia</a:t>
                      </a:r>
                      <a:endParaRPr lang="es-ES" sz="1400" dirty="0"/>
                    </a:p>
                  </a:txBody>
                  <a:tcPr/>
                </a:tc>
              </a:tr>
              <a:tr h="370840">
                <a:tc>
                  <a:txBody>
                    <a:bodyPr/>
                    <a:lstStyle/>
                    <a:p>
                      <a:r>
                        <a:rPr lang="es-ES" sz="1400" dirty="0" smtClean="0"/>
                        <a:t>9 de setiembre</a:t>
                      </a:r>
                      <a:endParaRPr lang="es-ES" sz="1400" dirty="0"/>
                    </a:p>
                  </a:txBody>
                  <a:tcPr/>
                </a:tc>
                <a:tc>
                  <a:txBody>
                    <a:bodyPr/>
                    <a:lstStyle/>
                    <a:p>
                      <a:r>
                        <a:rPr lang="es-ES" sz="1400" dirty="0" smtClean="0"/>
                        <a:t>Minas matan a cientos de franceses</a:t>
                      </a:r>
                      <a:endParaRPr lang="es-ES" sz="1400" dirty="0"/>
                    </a:p>
                  </a:txBody>
                  <a:tcPr/>
                </a:tc>
                <a:tc>
                  <a:txBody>
                    <a:bodyPr/>
                    <a:lstStyle/>
                    <a:p>
                      <a:r>
                        <a:rPr lang="es-ES" sz="1400" dirty="0" smtClean="0"/>
                        <a:t>No se informa</a:t>
                      </a:r>
                      <a:endParaRPr lang="es-ES" sz="1400" dirty="0"/>
                    </a:p>
                  </a:txBody>
                  <a:tcPr/>
                </a:tc>
                <a:tc>
                  <a:txBody>
                    <a:bodyPr/>
                    <a:lstStyle/>
                    <a:p>
                      <a:r>
                        <a:rPr lang="es-ES" sz="1400" dirty="0" smtClean="0"/>
                        <a:t>No se informa</a:t>
                      </a:r>
                      <a:endParaRPr lang="es-ES" sz="1400" dirty="0"/>
                    </a:p>
                  </a:txBody>
                  <a:tcPr/>
                </a:tc>
              </a:tr>
              <a:tr h="370840">
                <a:tc>
                  <a:txBody>
                    <a:bodyPr/>
                    <a:lstStyle/>
                    <a:p>
                      <a:r>
                        <a:rPr lang="es-ES" sz="1400" dirty="0" smtClean="0"/>
                        <a:t>20 de setiembre</a:t>
                      </a:r>
                      <a:endParaRPr lang="es-ES" sz="1400" dirty="0"/>
                    </a:p>
                  </a:txBody>
                  <a:tcPr/>
                </a:tc>
                <a:tc>
                  <a:txBody>
                    <a:bodyPr/>
                    <a:lstStyle/>
                    <a:p>
                      <a:r>
                        <a:rPr lang="es-ES" sz="1400" dirty="0" smtClean="0"/>
                        <a:t>Hitler inicia ataque naval y hunde</a:t>
                      </a:r>
                      <a:r>
                        <a:rPr lang="es-ES" sz="1400" baseline="0" dirty="0" smtClean="0"/>
                        <a:t> 9 naves británicas en una semana</a:t>
                      </a:r>
                      <a:endParaRPr lang="es-ES" sz="1400" dirty="0"/>
                    </a:p>
                  </a:txBody>
                  <a:tcPr/>
                </a:tc>
                <a:tc>
                  <a:txBody>
                    <a:bodyPr/>
                    <a:lstStyle/>
                    <a:p>
                      <a:r>
                        <a:rPr lang="es-ES" sz="1400" dirty="0" smtClean="0"/>
                        <a:t>Gran</a:t>
                      </a:r>
                      <a:r>
                        <a:rPr lang="es-ES" sz="1400" baseline="0" dirty="0" smtClean="0"/>
                        <a:t> Bretaña hunde 6 o 7 submarinos alemanes</a:t>
                      </a:r>
                      <a:endParaRPr lang="es-ES" sz="1400" dirty="0"/>
                    </a:p>
                  </a:txBody>
                  <a:tcPr/>
                </a:tc>
                <a:tc>
                  <a:txBody>
                    <a:bodyPr/>
                    <a:lstStyle/>
                    <a:p>
                      <a:r>
                        <a:rPr lang="es-ES" sz="1400" dirty="0" smtClean="0"/>
                        <a:t>No se informa</a:t>
                      </a:r>
                      <a:endParaRPr lang="es-ES" sz="1400" dirty="0"/>
                    </a:p>
                  </a:txBody>
                  <a:tcPr/>
                </a:tc>
              </a:tr>
            </a:tbl>
          </a:graphicData>
        </a:graphic>
      </p:graphicFrame>
    </p:spTree>
    <p:extLst>
      <p:ext uri="{BB962C8B-B14F-4D97-AF65-F5344CB8AC3E}">
        <p14:creationId xmlns:p14="http://schemas.microsoft.com/office/powerpoint/2010/main" val="30068586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38504" y="156401"/>
            <a:ext cx="3119664" cy="923330"/>
          </a:xfrm>
          <a:prstGeom prst="rect">
            <a:avLst/>
          </a:prstGeom>
          <a:noFill/>
        </p:spPr>
        <p:txBody>
          <a:bodyPr wrap="none" lIns="91440" tIns="45720" rIns="91440" bIns="45720">
            <a:spAutoFit/>
          </a:bodyPr>
          <a:lstStyle/>
          <a:p>
            <a:pPr algn="ctr"/>
            <a:r>
              <a:rPr lang="es-ES_tradnl"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inmediatez</a:t>
            </a:r>
            <a:endParaRPr lang="es-ES_tradnl"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909532" y="1079731"/>
            <a:ext cx="2719070" cy="2630805"/>
          </a:xfrm>
          <a:prstGeom prst="rect">
            <a:avLst/>
          </a:prstGeom>
          <a:noFill/>
          <a:ln>
            <a:noFill/>
          </a:ln>
        </p:spPr>
      </p:pic>
      <p:sp>
        <p:nvSpPr>
          <p:cNvPr id="4" name="Rectángulo 3"/>
          <p:cNvSpPr/>
          <p:nvPr/>
        </p:nvSpPr>
        <p:spPr>
          <a:xfrm>
            <a:off x="3628602" y="2380734"/>
            <a:ext cx="4161228" cy="369332"/>
          </a:xfrm>
          <a:prstGeom prst="rect">
            <a:avLst/>
          </a:prstGeom>
        </p:spPr>
        <p:txBody>
          <a:bodyPr wrap="none">
            <a:spAutoFit/>
          </a:bodyPr>
          <a:lstStyle/>
          <a:p>
            <a:r>
              <a:rPr lang="es-ES_tradnl" b="1" dirty="0"/>
              <a:t>Fuente: Diario de  Costa Rica, 4-9-1939, p. 1.</a:t>
            </a:r>
            <a:endParaRPr lang="es-CR" b="1" dirty="0"/>
          </a:p>
        </p:txBody>
      </p:sp>
      <p:sp>
        <p:nvSpPr>
          <p:cNvPr id="5" name="CuadroTexto 4"/>
          <p:cNvSpPr txBox="1"/>
          <p:nvPr/>
        </p:nvSpPr>
        <p:spPr>
          <a:xfrm>
            <a:off x="4453466" y="2895601"/>
            <a:ext cx="2269067" cy="646331"/>
          </a:xfrm>
          <a:prstGeom prst="rect">
            <a:avLst/>
          </a:prstGeom>
          <a:noFill/>
        </p:spPr>
        <p:txBody>
          <a:bodyPr wrap="square" rtlCol="0">
            <a:spAutoFit/>
          </a:bodyPr>
          <a:lstStyle/>
          <a:p>
            <a:r>
              <a:rPr lang="es-ES" dirty="0" smtClean="0"/>
              <a:t>Sirenas el día 2 de setiembre a las 5 a.m. </a:t>
            </a:r>
            <a:endParaRPr lang="es-ES" dirty="0"/>
          </a:p>
        </p:txBody>
      </p:sp>
      <p:sp>
        <p:nvSpPr>
          <p:cNvPr id="6" name="CuadroTexto 5"/>
          <p:cNvSpPr txBox="1"/>
          <p:nvPr/>
        </p:nvSpPr>
        <p:spPr>
          <a:xfrm>
            <a:off x="3158067" y="4097867"/>
            <a:ext cx="4631763" cy="1477328"/>
          </a:xfrm>
          <a:prstGeom prst="rect">
            <a:avLst/>
          </a:prstGeom>
          <a:scene3d>
            <a:camera prst="orthographicFront"/>
            <a:lightRig rig="threePt" dir="t"/>
          </a:scene3d>
          <a:sp3d>
            <a:bevelT prst="slope"/>
          </a:sp3d>
        </p:spPr>
        <p:style>
          <a:lnRef idx="1">
            <a:schemeClr val="dk1"/>
          </a:lnRef>
          <a:fillRef idx="3">
            <a:schemeClr val="dk1"/>
          </a:fillRef>
          <a:effectRef idx="2">
            <a:schemeClr val="dk1"/>
          </a:effectRef>
          <a:fontRef idx="minor">
            <a:schemeClr val="lt1"/>
          </a:fontRef>
        </p:style>
        <p:txBody>
          <a:bodyPr wrap="square" rtlCol="0">
            <a:spAutoFit/>
          </a:bodyPr>
          <a:lstStyle/>
          <a:p>
            <a:r>
              <a:rPr lang="es-ES" i="1" dirty="0" smtClean="0"/>
              <a:t>La Tribuna</a:t>
            </a:r>
            <a:r>
              <a:rPr lang="es-ES" dirty="0" smtClean="0"/>
              <a:t>: </a:t>
            </a:r>
            <a:r>
              <a:rPr lang="es-ES_tradnl" dirty="0"/>
              <a:t>argumenta en el editorial publicado el 2 de setiembre que no hizo el revuelo periodístico pues su propósito era no caer en el sensacionalismo, en una clara alusión a su homólogo, “que contribuya a hacer más angustiosa la situación que se avecina”</a:t>
            </a:r>
            <a:r>
              <a:rPr lang="es-CR" dirty="0" smtClean="0">
                <a:effectLst/>
              </a:rPr>
              <a:t> </a:t>
            </a:r>
            <a:r>
              <a:rPr lang="es-ES" dirty="0" smtClean="0"/>
              <a:t> </a:t>
            </a:r>
            <a:endParaRPr lang="es-ES" dirty="0"/>
          </a:p>
        </p:txBody>
      </p:sp>
      <p:sp>
        <p:nvSpPr>
          <p:cNvPr id="7" name="CuadroTexto 6"/>
          <p:cNvSpPr txBox="1"/>
          <p:nvPr/>
        </p:nvSpPr>
        <p:spPr>
          <a:xfrm>
            <a:off x="287866" y="5283200"/>
            <a:ext cx="2565400" cy="1200329"/>
          </a:xfrm>
          <a:prstGeom prst="rect">
            <a:avLst/>
          </a:prstGeom>
          <a:scene3d>
            <a:camera prst="orthographicFront"/>
            <a:lightRig rig="threePt" dir="t"/>
          </a:scene3d>
          <a:sp3d>
            <a:bevelT w="165100" prst="coolSlant"/>
          </a:sp3d>
        </p:spPr>
        <p:style>
          <a:lnRef idx="1">
            <a:schemeClr val="dk1"/>
          </a:lnRef>
          <a:fillRef idx="3">
            <a:schemeClr val="dk1"/>
          </a:fillRef>
          <a:effectRef idx="2">
            <a:schemeClr val="dk1"/>
          </a:effectRef>
          <a:fontRef idx="minor">
            <a:schemeClr val="lt1"/>
          </a:fontRef>
        </p:style>
        <p:txBody>
          <a:bodyPr wrap="square" rtlCol="0">
            <a:spAutoFit/>
          </a:bodyPr>
          <a:lstStyle/>
          <a:p>
            <a:r>
              <a:rPr lang="es-ES" dirty="0" smtClean="0"/>
              <a:t>Anuncia el inicio del conflicto cuando Francia y Gran Bretaña declaran la guerra: el 5 de setiembre</a:t>
            </a:r>
            <a:endParaRPr lang="es-ES" dirty="0"/>
          </a:p>
        </p:txBody>
      </p:sp>
    </p:spTree>
    <p:extLst>
      <p:ext uri="{BB962C8B-B14F-4D97-AF65-F5344CB8AC3E}">
        <p14:creationId xmlns:p14="http://schemas.microsoft.com/office/powerpoint/2010/main" val="15131499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edge">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stretch>
            <a:fillRect/>
          </a:stretch>
        </p:blipFill>
        <p:spPr>
          <a:xfrm>
            <a:off x="1190413" y="408516"/>
            <a:ext cx="2306320" cy="2908300"/>
          </a:xfrm>
          <a:prstGeom prst="rect">
            <a:avLst/>
          </a:prstGeom>
        </p:spPr>
      </p:pic>
      <p:pic>
        <p:nvPicPr>
          <p:cNvPr id="3" name="Imagen 2"/>
          <p:cNvPicPr/>
          <p:nvPr/>
        </p:nvPicPr>
        <p:blipFill>
          <a:blip r:embed="rId3"/>
          <a:stretch>
            <a:fillRect/>
          </a:stretch>
        </p:blipFill>
        <p:spPr>
          <a:xfrm>
            <a:off x="4571999" y="408516"/>
            <a:ext cx="2249805" cy="2868930"/>
          </a:xfrm>
          <a:prstGeom prst="rect">
            <a:avLst/>
          </a:prstGeom>
        </p:spPr>
      </p:pic>
      <p:sp>
        <p:nvSpPr>
          <p:cNvPr id="4" name="CuadroTexto 3"/>
          <p:cNvSpPr txBox="1"/>
          <p:nvPr/>
        </p:nvSpPr>
        <p:spPr>
          <a:xfrm>
            <a:off x="1430867" y="3385066"/>
            <a:ext cx="2870200" cy="369332"/>
          </a:xfrm>
          <a:prstGeom prst="rect">
            <a:avLst/>
          </a:prstGeom>
          <a:noFill/>
        </p:spPr>
        <p:txBody>
          <a:bodyPr wrap="square" rtlCol="0">
            <a:spAutoFit/>
          </a:bodyPr>
          <a:lstStyle/>
          <a:p>
            <a:r>
              <a:rPr lang="es-ES" dirty="0" smtClean="0"/>
              <a:t>Diario de Costa Rica 1-9-39</a:t>
            </a:r>
            <a:endParaRPr lang="es-ES" dirty="0"/>
          </a:p>
        </p:txBody>
      </p:sp>
      <p:sp>
        <p:nvSpPr>
          <p:cNvPr id="5" name="CuadroTexto 4"/>
          <p:cNvSpPr txBox="1"/>
          <p:nvPr/>
        </p:nvSpPr>
        <p:spPr>
          <a:xfrm>
            <a:off x="5012267" y="3200400"/>
            <a:ext cx="2336800" cy="369332"/>
          </a:xfrm>
          <a:prstGeom prst="rect">
            <a:avLst/>
          </a:prstGeom>
          <a:noFill/>
        </p:spPr>
        <p:txBody>
          <a:bodyPr wrap="square" rtlCol="0">
            <a:spAutoFit/>
          </a:bodyPr>
          <a:lstStyle/>
          <a:p>
            <a:r>
              <a:rPr lang="es-ES" dirty="0" smtClean="0"/>
              <a:t>La Tribuna: 2-9-39</a:t>
            </a:r>
            <a:endParaRPr lang="es-ES" dirty="0"/>
          </a:p>
        </p:txBody>
      </p:sp>
      <p:sp>
        <p:nvSpPr>
          <p:cNvPr id="6" name="Elipse 5"/>
          <p:cNvSpPr/>
          <p:nvPr/>
        </p:nvSpPr>
        <p:spPr>
          <a:xfrm>
            <a:off x="948267" y="179916"/>
            <a:ext cx="2692400" cy="1295400"/>
          </a:xfrm>
          <a:prstGeom prst="ellipse">
            <a:avLst/>
          </a:prstGeom>
          <a:solidFill>
            <a:schemeClr val="accent1">
              <a:alpha val="15000"/>
            </a:schemeClr>
          </a:solidFill>
          <a:ln w="63500" cap="rnd">
            <a:solidFill>
              <a:schemeClr val="accent2"/>
            </a:solidFill>
            <a:bevel/>
          </a:ln>
          <a:effectLst>
            <a:outerShdw blurRad="50800" dist="42924" dir="5400000" rotWithShape="0">
              <a:schemeClr val="bg2">
                <a:lumMod val="20000"/>
                <a:lumOff val="80000"/>
                <a:alpha val="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Elipse 7"/>
          <p:cNvSpPr/>
          <p:nvPr/>
        </p:nvSpPr>
        <p:spPr>
          <a:xfrm>
            <a:off x="4360333" y="179916"/>
            <a:ext cx="2692400" cy="1295400"/>
          </a:xfrm>
          <a:prstGeom prst="ellipse">
            <a:avLst/>
          </a:prstGeom>
          <a:solidFill>
            <a:schemeClr val="accent1">
              <a:alpha val="15000"/>
            </a:schemeClr>
          </a:solidFill>
          <a:ln w="63500" cap="rnd">
            <a:solidFill>
              <a:schemeClr val="accent2"/>
            </a:solidFill>
            <a:bevel/>
          </a:ln>
          <a:effectLst>
            <a:outerShdw blurRad="50800" dist="42924" dir="5400000" rotWithShape="0">
              <a:schemeClr val="bg2">
                <a:lumMod val="20000"/>
                <a:lumOff val="80000"/>
                <a:alpha val="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420725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edg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95053" y="591741"/>
            <a:ext cx="7095775" cy="923330"/>
          </a:xfrm>
          <a:prstGeom prst="rect">
            <a:avLst/>
          </a:prstGeom>
          <a:noFill/>
        </p:spPr>
        <p:txBody>
          <a:bodyPr wrap="none" lIns="91440" tIns="45720" rIns="91440" bIns="45720">
            <a:spAutoFit/>
          </a:bodyPr>
          <a:lstStyle/>
          <a:p>
            <a:pPr algn="ctr"/>
            <a:r>
              <a:rPr lang="es-ES_tradnl"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Competencia periodística</a:t>
            </a:r>
            <a:endParaRPr lang="es-ES_tradnl"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uadroTexto 2"/>
          <p:cNvSpPr txBox="1"/>
          <p:nvPr/>
        </p:nvSpPr>
        <p:spPr>
          <a:xfrm>
            <a:off x="2836332" y="1659467"/>
            <a:ext cx="3818467" cy="369332"/>
          </a:xfrm>
          <a:prstGeom prst="rect">
            <a:avLst/>
          </a:prstGeom>
          <a:noFill/>
        </p:spPr>
        <p:txBody>
          <a:bodyPr wrap="square" rtlCol="0">
            <a:spAutoFit/>
          </a:bodyPr>
          <a:lstStyle/>
          <a:p>
            <a:r>
              <a:rPr lang="es-ES" dirty="0" smtClean="0"/>
              <a:t>Propósito: ganar lectores y publicidad</a:t>
            </a:r>
            <a:endParaRPr lang="es-ES" dirty="0"/>
          </a:p>
        </p:txBody>
      </p:sp>
      <p:sp>
        <p:nvSpPr>
          <p:cNvPr id="4" name="CuadroTexto 3"/>
          <p:cNvSpPr txBox="1"/>
          <p:nvPr/>
        </p:nvSpPr>
        <p:spPr>
          <a:xfrm>
            <a:off x="2091267" y="2362200"/>
            <a:ext cx="364066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smtClean="0"/>
              <a:t>Se acusa a </a:t>
            </a:r>
            <a:r>
              <a:rPr lang="es-ES" i="1" dirty="0" smtClean="0"/>
              <a:t>La Tribuna </a:t>
            </a:r>
            <a:r>
              <a:rPr lang="es-ES" dirty="0" smtClean="0"/>
              <a:t>de ser fascista por publicar notas pro Alemania</a:t>
            </a:r>
            <a:endParaRPr lang="es-ES" dirty="0"/>
          </a:p>
        </p:txBody>
      </p:sp>
      <p:sp>
        <p:nvSpPr>
          <p:cNvPr id="5" name="CuadroTexto 4"/>
          <p:cNvSpPr txBox="1"/>
          <p:nvPr/>
        </p:nvSpPr>
        <p:spPr>
          <a:xfrm>
            <a:off x="889000" y="3581400"/>
            <a:ext cx="4749800" cy="923330"/>
          </a:xfrm>
          <a:prstGeom prst="rect">
            <a:avLst/>
          </a:prstGeom>
          <a:noFill/>
        </p:spPr>
        <p:txBody>
          <a:bodyPr wrap="square" rtlCol="0">
            <a:spAutoFit/>
          </a:bodyPr>
          <a:lstStyle/>
          <a:p>
            <a:r>
              <a:rPr lang="es-ES" dirty="0" smtClean="0"/>
              <a:t>Se publican notas “cuestionables” en su procedencia</a:t>
            </a:r>
          </a:p>
          <a:p>
            <a:r>
              <a:rPr lang="es-ES" dirty="0"/>
              <a:t>p</a:t>
            </a:r>
            <a:r>
              <a:rPr lang="es-ES" dirty="0" smtClean="0"/>
              <a:t>ara lanzar argumentos absurdos de parte del enemigo y evidenciarlo como irracional </a:t>
            </a:r>
            <a:endParaRPr lang="es-ES" dirty="0"/>
          </a:p>
        </p:txBody>
      </p:sp>
    </p:spTree>
    <p:extLst>
      <p:ext uri="{BB962C8B-B14F-4D97-AF65-F5344CB8AC3E}">
        <p14:creationId xmlns:p14="http://schemas.microsoft.com/office/powerpoint/2010/main" val="40543901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theme/theme1.xml><?xml version="1.0" encoding="utf-8"?>
<a:theme xmlns:a="http://schemas.openxmlformats.org/drawingml/2006/main" name="Horizon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orizonte">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lnDef>
      <a:spPr>
        <a:ln>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Horizonte.thmx</Template>
  <TotalTime>514</TotalTime>
  <Words>1103</Words>
  <Application>Microsoft Macintosh PowerPoint</Application>
  <PresentationFormat>Presentación en pantalla (4:3)</PresentationFormat>
  <Paragraphs>84</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Horizonte</vt:lpstr>
      <vt:lpstr>La información como mercancía a inicios de la Segunda Guerra Mundial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UCR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GUERRA INFORMATIVA La prensa costarricense en la Segunda Guerra Mundial </dc:title>
  <dc:creator>Patricia Vega</dc:creator>
  <cp:lastModifiedBy>Patricia Vega</cp:lastModifiedBy>
  <cp:revision>34</cp:revision>
  <dcterms:created xsi:type="dcterms:W3CDTF">2016-04-05T22:30:44Z</dcterms:created>
  <dcterms:modified xsi:type="dcterms:W3CDTF">2019-08-29T01:12:17Z</dcterms:modified>
</cp:coreProperties>
</file>